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media1.mov" ContentType="video/unknown"/>
  <Override PartName="/ppt/media/image1.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Lst>
  <p:sldSz cx="13004800" cy="9753600"/>
  <p:notesSz cx="6858000" cy="9144000"/>
  <p:defaultTextStyle>
    <a:lvl1pPr algn="ctr" defTabSz="584200">
      <a:defRPr sz="3600">
        <a:latin typeface="+mn-lt"/>
        <a:ea typeface="+mn-ea"/>
        <a:cs typeface="+mn-cs"/>
        <a:sym typeface="Helvetica Light"/>
      </a:defRPr>
    </a:lvl1pPr>
    <a:lvl2pPr indent="228600" algn="ctr" defTabSz="584200">
      <a:defRPr sz="3600">
        <a:latin typeface="+mn-lt"/>
        <a:ea typeface="+mn-ea"/>
        <a:cs typeface="+mn-cs"/>
        <a:sym typeface="Helvetica Light"/>
      </a:defRPr>
    </a:lvl2pPr>
    <a:lvl3pPr indent="457200" algn="ctr" defTabSz="584200">
      <a:defRPr sz="3600">
        <a:latin typeface="+mn-lt"/>
        <a:ea typeface="+mn-ea"/>
        <a:cs typeface="+mn-cs"/>
        <a:sym typeface="Helvetica Light"/>
      </a:defRPr>
    </a:lvl3pPr>
    <a:lvl4pPr indent="685800" algn="ctr" defTabSz="584200">
      <a:defRPr sz="3600">
        <a:latin typeface="+mn-lt"/>
        <a:ea typeface="+mn-ea"/>
        <a:cs typeface="+mn-cs"/>
        <a:sym typeface="Helvetica Light"/>
      </a:defRPr>
    </a:lvl4pPr>
    <a:lvl5pPr indent="914400" algn="ctr" defTabSz="584200">
      <a:defRPr sz="3600">
        <a:latin typeface="+mn-lt"/>
        <a:ea typeface="+mn-ea"/>
        <a:cs typeface="+mn-cs"/>
        <a:sym typeface="Helvetica Light"/>
      </a:defRPr>
    </a:lvl5pPr>
    <a:lvl6pPr indent="1143000" algn="ctr" defTabSz="584200">
      <a:defRPr sz="3600">
        <a:latin typeface="+mn-lt"/>
        <a:ea typeface="+mn-ea"/>
        <a:cs typeface="+mn-cs"/>
        <a:sym typeface="Helvetica Light"/>
      </a:defRPr>
    </a:lvl6pPr>
    <a:lvl7pPr indent="1371600" algn="ctr" defTabSz="584200">
      <a:defRPr sz="3600">
        <a:latin typeface="+mn-lt"/>
        <a:ea typeface="+mn-ea"/>
        <a:cs typeface="+mn-cs"/>
        <a:sym typeface="Helvetica Light"/>
      </a:defRPr>
    </a:lvl7pPr>
    <a:lvl8pPr indent="1600200" algn="ctr" defTabSz="584200">
      <a:defRPr sz="3600">
        <a:latin typeface="+mn-lt"/>
        <a:ea typeface="+mn-ea"/>
        <a:cs typeface="+mn-cs"/>
        <a:sym typeface="Helvetica Light"/>
      </a:defRPr>
    </a:lvl8pPr>
    <a:lvl9pPr indent="1828800" algn="ctr" defTabSz="584200">
      <a:defRPr sz="3600">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Shape 31"/>
          <p:cNvSpPr/>
          <p:nvPr>
            <p:ph type="sldImg"/>
          </p:nvPr>
        </p:nvSpPr>
        <p:spPr>
          <a:xfrm>
            <a:off x="1143000" y="685800"/>
            <a:ext cx="4572000" cy="3429000"/>
          </a:xfrm>
          <a:prstGeom prst="rect">
            <a:avLst/>
          </a:prstGeom>
        </p:spPr>
        <p:txBody>
          <a:bodyPr/>
          <a:lstStyle/>
          <a:p>
            <a:pPr lvl="0"/>
          </a:p>
        </p:txBody>
      </p:sp>
      <p:sp>
        <p:nvSpPr>
          <p:cNvPr id="32" name="Shape 32"/>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5" name="Shape 5"/>
          <p:cNvSpPr/>
          <p:nvPr>
            <p:ph type="title"/>
          </p:nvPr>
        </p:nvSpPr>
        <p:spPr>
          <a:xfrm>
            <a:off x="1270000" y="1638300"/>
            <a:ext cx="10464800" cy="3302000"/>
          </a:xfrm>
          <a:prstGeom prst="rect">
            <a:avLst/>
          </a:prstGeom>
        </p:spPr>
        <p:txBody>
          <a:bodyPr anchor="b"/>
          <a:lstStyle/>
          <a:p>
            <a:pPr lvl="0">
              <a:defRPr sz="1800"/>
            </a:pPr>
            <a:r>
              <a:rPr sz="8000"/>
              <a:t>Title Text</a:t>
            </a:r>
          </a:p>
        </p:txBody>
      </p:sp>
      <p:sp>
        <p:nvSpPr>
          <p:cNvPr id="6" name="Shape 6"/>
          <p:cNvSpPr/>
          <p:nvPr>
            <p:ph type="body"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1270000" y="6718300"/>
            <a:ext cx="10464800" cy="1422400"/>
          </a:xfrm>
          <a:prstGeom prst="rect">
            <a:avLst/>
          </a:prstGeom>
        </p:spPr>
        <p:txBody>
          <a:bodyPr anchor="b"/>
          <a:lstStyle/>
          <a:p>
            <a:pPr lvl="0">
              <a:defRPr sz="1800"/>
            </a:pPr>
            <a:r>
              <a:rPr sz="8000"/>
              <a:t>Title Text</a:t>
            </a:r>
          </a:p>
        </p:txBody>
      </p:sp>
      <p:sp>
        <p:nvSpPr>
          <p:cNvPr id="9" name="Shape 9"/>
          <p:cNvSpPr/>
          <p:nvPr>
            <p:ph type="body"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270000" y="3225800"/>
            <a:ext cx="10464800" cy="3302000"/>
          </a:xfrm>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952500" y="635000"/>
            <a:ext cx="5334000" cy="3987800"/>
          </a:xfrm>
          <a:prstGeom prst="rect">
            <a:avLst/>
          </a:prstGeom>
        </p:spPr>
        <p:txBody>
          <a:bodyPr anchor="b"/>
          <a:lstStyle>
            <a:lvl1pPr>
              <a:defRPr sz="6000"/>
            </a:lvl1pPr>
          </a:lstStyle>
          <a:p>
            <a:pPr lvl="0">
              <a:defRPr sz="1800"/>
            </a:pPr>
            <a:r>
              <a:rPr sz="6000"/>
              <a:t>Title Text</a:t>
            </a:r>
          </a:p>
        </p:txBody>
      </p:sp>
      <p:sp>
        <p:nvSpPr>
          <p:cNvPr id="14" name="Shape 14"/>
          <p:cNvSpPr/>
          <p:nvPr>
            <p:ph type="body"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p>
            <a:pPr lvl="0">
              <a:defRPr sz="1800"/>
            </a:pPr>
            <a:r>
              <a:rPr sz="8000"/>
              <a:t>Title Text</a:t>
            </a:r>
          </a:p>
        </p:txBody>
      </p:sp>
      <p:sp>
        <p:nvSpPr>
          <p:cNvPr id="17" name="Shape 17"/>
          <p:cNvSpPr/>
          <p:nvPr>
            <p:ph type="sldNum" sz="quarter" idx="2"/>
          </p:nvPr>
        </p:nvSpPr>
        <p:spPr>
          <a:xfrm>
            <a:off x="6311798" y="9251950"/>
            <a:ext cx="368504" cy="381000"/>
          </a:xfrm>
          <a:prstGeom prst="rect">
            <a:avLst/>
          </a:prstGeom>
          <a:ln w="12700">
            <a:miter lim="400000"/>
          </a:ln>
        </p:spPr>
        <p:txBody>
          <a:bodyPr wrap="none" lIns="0" tIns="0" rIns="0" bIns="0">
            <a:spAutoFit/>
          </a:bodyPr>
          <a:lstStyle>
            <a:lvl1pPr>
              <a:defRPr sz="1800"/>
            </a:lvl1pPr>
          </a:lstStyle>
          <a:p>
            <a:pPr lvl="0"/>
            <a:fld id="{86CB4B4D-7CA3-9044-876B-883B54F8677D}" type="slidenum"/>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9" name="Shape 19"/>
          <p:cNvSpPr/>
          <p:nvPr>
            <p:ph type="title"/>
          </p:nvPr>
        </p:nvSpPr>
        <p:spPr>
          <a:prstGeom prst="rect">
            <a:avLst/>
          </a:prstGeom>
        </p:spPr>
        <p:txBody>
          <a:bodyPr/>
          <a:lstStyle/>
          <a:p>
            <a:pPr lvl="0">
              <a:defRPr sz="1800"/>
            </a:pPr>
            <a:r>
              <a:rPr sz="8000"/>
              <a:t>Title Text</a:t>
            </a:r>
          </a:p>
        </p:txBody>
      </p:sp>
      <p:sp>
        <p:nvSpPr>
          <p:cNvPr id="20" name="Shape 20"/>
          <p:cNvSpPr/>
          <p:nvPr>
            <p:ph type="body" idx="1"/>
          </p:nvPr>
        </p:nvSpPr>
        <p:spPr>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2" name="Shape 22"/>
          <p:cNvSpPr/>
          <p:nvPr>
            <p:ph type="title"/>
          </p:nvPr>
        </p:nvSpPr>
        <p:spPr>
          <a:prstGeom prst="rect">
            <a:avLst/>
          </a:prstGeom>
        </p:spPr>
        <p:txBody>
          <a:bodyPr/>
          <a:lstStyle/>
          <a:p>
            <a:pPr lvl="0">
              <a:defRPr sz="1800"/>
            </a:pPr>
            <a:r>
              <a:rPr sz="8000"/>
              <a:t>Title Text</a:t>
            </a:r>
          </a:p>
        </p:txBody>
      </p:sp>
      <p:sp>
        <p:nvSpPr>
          <p:cNvPr id="23" name="Shape 23"/>
          <p:cNvSpPr/>
          <p:nvPr>
            <p:ph type="body"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5" name="Shape 25"/>
          <p:cNvSpPr/>
          <p:nvPr>
            <p:ph type="body" idx="1"/>
          </p:nvPr>
        </p:nvSpPr>
        <p:spPr>
          <a:xfrm>
            <a:off x="952500" y="1270000"/>
            <a:ext cx="11099800" cy="7213600"/>
          </a:xfrm>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
        <p:nvSpPr>
          <p:cNvPr id="26" name="Shape 26"/>
          <p:cNvSpPr/>
          <p:nvPr>
            <p:ph type="sldNum" sz="quarter" idx="2"/>
          </p:nvPr>
        </p:nvSpPr>
        <p:spPr>
          <a:xfrm>
            <a:off x="6311798" y="9251950"/>
            <a:ext cx="368504" cy="381000"/>
          </a:xfrm>
          <a:prstGeom prst="rect">
            <a:avLst/>
          </a:prstGeom>
          <a:ln w="12700">
            <a:miter lim="400000"/>
          </a:ln>
        </p:spPr>
        <p:txBody>
          <a:bodyPr wrap="none" lIns="0" tIns="0" rIns="0" bIns="0">
            <a:spAutoFit/>
          </a:bodyPr>
          <a:lstStyle>
            <a:lvl1pPr>
              <a:defRPr sz="1800"/>
            </a:lvl1pPr>
          </a:lstStyle>
          <a:p>
            <a:pPr lvl="0"/>
            <a:fld id="{86CB4B4D-7CA3-9044-876B-883B54F8677D}" type="slidenum"/>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8000"/>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med" advClick="1"/>
  <p:txStyles>
    <p:titleStyle>
      <a:lvl1pPr algn="ctr" defTabSz="584200">
        <a:defRPr sz="8000">
          <a:latin typeface="+mn-lt"/>
          <a:ea typeface="+mn-ea"/>
          <a:cs typeface="+mn-cs"/>
          <a:sym typeface="Helvetica Light"/>
        </a:defRPr>
      </a:lvl1pPr>
      <a:lvl2pPr indent="228600" algn="ctr" defTabSz="584200">
        <a:defRPr sz="8000">
          <a:latin typeface="+mn-lt"/>
          <a:ea typeface="+mn-ea"/>
          <a:cs typeface="+mn-cs"/>
          <a:sym typeface="Helvetica Light"/>
        </a:defRPr>
      </a:lvl2pPr>
      <a:lvl3pPr indent="457200" algn="ctr" defTabSz="584200">
        <a:defRPr sz="8000">
          <a:latin typeface="+mn-lt"/>
          <a:ea typeface="+mn-ea"/>
          <a:cs typeface="+mn-cs"/>
          <a:sym typeface="Helvetica Light"/>
        </a:defRPr>
      </a:lvl3pPr>
      <a:lvl4pPr indent="685800" algn="ctr" defTabSz="584200">
        <a:defRPr sz="8000">
          <a:latin typeface="+mn-lt"/>
          <a:ea typeface="+mn-ea"/>
          <a:cs typeface="+mn-cs"/>
          <a:sym typeface="Helvetica Light"/>
        </a:defRPr>
      </a:lvl4pPr>
      <a:lvl5pPr indent="914400" algn="ctr" defTabSz="584200">
        <a:defRPr sz="8000">
          <a:latin typeface="+mn-lt"/>
          <a:ea typeface="+mn-ea"/>
          <a:cs typeface="+mn-cs"/>
          <a:sym typeface="Helvetica Light"/>
        </a:defRPr>
      </a:lvl5pPr>
      <a:lvl6pPr indent="1143000" algn="ctr" defTabSz="584200">
        <a:defRPr sz="8000">
          <a:latin typeface="+mn-lt"/>
          <a:ea typeface="+mn-ea"/>
          <a:cs typeface="+mn-cs"/>
          <a:sym typeface="Helvetica Light"/>
        </a:defRPr>
      </a:lvl6pPr>
      <a:lvl7pPr indent="1371600" algn="ctr" defTabSz="584200">
        <a:defRPr sz="8000">
          <a:latin typeface="+mn-lt"/>
          <a:ea typeface="+mn-ea"/>
          <a:cs typeface="+mn-cs"/>
          <a:sym typeface="Helvetica Light"/>
        </a:defRPr>
      </a:lvl7pPr>
      <a:lvl8pPr indent="1600200" algn="ctr" defTabSz="584200">
        <a:defRPr sz="8000">
          <a:latin typeface="+mn-lt"/>
          <a:ea typeface="+mn-ea"/>
          <a:cs typeface="+mn-cs"/>
          <a:sym typeface="Helvetica Light"/>
        </a:defRPr>
      </a:lvl8pPr>
      <a:lvl9pPr indent="1828800" algn="ctr" defTabSz="584200">
        <a:defRPr sz="8000">
          <a:latin typeface="+mn-lt"/>
          <a:ea typeface="+mn-ea"/>
          <a:cs typeface="+mn-cs"/>
          <a:sym typeface="Helvetica Light"/>
        </a:defRPr>
      </a:lvl9pPr>
    </p:titleStyle>
    <p:bodyStyle>
      <a:lvl1pPr marL="444500" indent="-444500" defTabSz="584200">
        <a:spcBef>
          <a:spcPts val="4200"/>
        </a:spcBef>
        <a:buSzPct val="75000"/>
        <a:buChar char="•"/>
        <a:defRPr sz="3600">
          <a:latin typeface="+mn-lt"/>
          <a:ea typeface="+mn-ea"/>
          <a:cs typeface="+mn-cs"/>
          <a:sym typeface="Helvetica Light"/>
        </a:defRPr>
      </a:lvl1pPr>
      <a:lvl2pPr marL="889000" indent="-444500" defTabSz="584200">
        <a:spcBef>
          <a:spcPts val="4200"/>
        </a:spcBef>
        <a:buSzPct val="75000"/>
        <a:buChar char="•"/>
        <a:defRPr sz="3600">
          <a:latin typeface="+mn-lt"/>
          <a:ea typeface="+mn-ea"/>
          <a:cs typeface="+mn-cs"/>
          <a:sym typeface="Helvetica Light"/>
        </a:defRPr>
      </a:lvl2pPr>
      <a:lvl3pPr marL="1333500" indent="-444500" defTabSz="584200">
        <a:spcBef>
          <a:spcPts val="4200"/>
        </a:spcBef>
        <a:buSzPct val="75000"/>
        <a:buChar char="•"/>
        <a:defRPr sz="3600">
          <a:latin typeface="+mn-lt"/>
          <a:ea typeface="+mn-ea"/>
          <a:cs typeface="+mn-cs"/>
          <a:sym typeface="Helvetica Light"/>
        </a:defRPr>
      </a:lvl3pPr>
      <a:lvl4pPr marL="1778000" indent="-444500" defTabSz="584200">
        <a:spcBef>
          <a:spcPts val="4200"/>
        </a:spcBef>
        <a:buSzPct val="75000"/>
        <a:buChar char="•"/>
        <a:defRPr sz="3600">
          <a:latin typeface="+mn-lt"/>
          <a:ea typeface="+mn-ea"/>
          <a:cs typeface="+mn-cs"/>
          <a:sym typeface="Helvetica Light"/>
        </a:defRPr>
      </a:lvl4pPr>
      <a:lvl5pPr marL="2222500" indent="-444500" defTabSz="584200">
        <a:spcBef>
          <a:spcPts val="4200"/>
        </a:spcBef>
        <a:buSzPct val="75000"/>
        <a:buChar char="•"/>
        <a:defRPr sz="3600">
          <a:latin typeface="+mn-lt"/>
          <a:ea typeface="+mn-ea"/>
          <a:cs typeface="+mn-cs"/>
          <a:sym typeface="Helvetica Light"/>
        </a:defRPr>
      </a:lvl5pPr>
      <a:lvl6pPr marL="2667000" indent="-444500" defTabSz="584200">
        <a:spcBef>
          <a:spcPts val="4200"/>
        </a:spcBef>
        <a:buSzPct val="75000"/>
        <a:buChar char="•"/>
        <a:defRPr sz="3600">
          <a:latin typeface="+mn-lt"/>
          <a:ea typeface="+mn-ea"/>
          <a:cs typeface="+mn-cs"/>
          <a:sym typeface="Helvetica Light"/>
        </a:defRPr>
      </a:lvl6pPr>
      <a:lvl7pPr marL="3111500" indent="-444500" defTabSz="584200">
        <a:spcBef>
          <a:spcPts val="4200"/>
        </a:spcBef>
        <a:buSzPct val="75000"/>
        <a:buChar char="•"/>
        <a:defRPr sz="3600">
          <a:latin typeface="+mn-lt"/>
          <a:ea typeface="+mn-ea"/>
          <a:cs typeface="+mn-cs"/>
          <a:sym typeface="Helvetica Light"/>
        </a:defRPr>
      </a:lvl7pPr>
      <a:lvl8pPr marL="3556000" indent="-444500" defTabSz="584200">
        <a:spcBef>
          <a:spcPts val="4200"/>
        </a:spcBef>
        <a:buSzPct val="75000"/>
        <a:buChar char="•"/>
        <a:defRPr sz="3600">
          <a:latin typeface="+mn-lt"/>
          <a:ea typeface="+mn-ea"/>
          <a:cs typeface="+mn-cs"/>
          <a:sym typeface="Helvetica Light"/>
        </a:defRPr>
      </a:lvl8pPr>
      <a:lvl9pPr marL="4000500" indent="-444500" defTabSz="584200">
        <a:spcBef>
          <a:spcPts val="4200"/>
        </a:spcBef>
        <a:buSzPct val="75000"/>
        <a:buChar char="•"/>
        <a:defRPr sz="3600">
          <a:latin typeface="+mn-lt"/>
          <a:ea typeface="+mn-ea"/>
          <a:cs typeface="+mn-cs"/>
          <a:sym typeface="Helvetica Light"/>
        </a:defRPr>
      </a:lvl9pPr>
    </p:bodyStyle>
    <p:otherStyle>
      <a:lvl1pPr algn="ctr" defTabSz="584200">
        <a:defRPr>
          <a:solidFill>
            <a:schemeClr val="tx1"/>
          </a:solidFill>
          <a:latin typeface="+mn-lt"/>
          <a:ea typeface="+mn-ea"/>
          <a:cs typeface="+mn-cs"/>
          <a:sym typeface="Helvetica Light"/>
        </a:defRPr>
      </a:lvl1pPr>
      <a:lvl2pPr indent="228600" algn="ctr" defTabSz="584200">
        <a:defRPr>
          <a:solidFill>
            <a:schemeClr val="tx1"/>
          </a:solidFill>
          <a:latin typeface="+mn-lt"/>
          <a:ea typeface="+mn-ea"/>
          <a:cs typeface="+mn-cs"/>
          <a:sym typeface="Helvetica Light"/>
        </a:defRPr>
      </a:lvl2pPr>
      <a:lvl3pPr indent="457200" algn="ctr" defTabSz="584200">
        <a:defRPr>
          <a:solidFill>
            <a:schemeClr val="tx1"/>
          </a:solidFill>
          <a:latin typeface="+mn-lt"/>
          <a:ea typeface="+mn-ea"/>
          <a:cs typeface="+mn-cs"/>
          <a:sym typeface="Helvetica Light"/>
        </a:defRPr>
      </a:lvl3pPr>
      <a:lvl4pPr indent="685800" algn="ctr" defTabSz="584200">
        <a:defRPr>
          <a:solidFill>
            <a:schemeClr val="tx1"/>
          </a:solidFill>
          <a:latin typeface="+mn-lt"/>
          <a:ea typeface="+mn-ea"/>
          <a:cs typeface="+mn-cs"/>
          <a:sym typeface="Helvetica Light"/>
        </a:defRPr>
      </a:lvl4pPr>
      <a:lvl5pPr indent="914400" algn="ctr" defTabSz="584200">
        <a:defRPr>
          <a:solidFill>
            <a:schemeClr val="tx1"/>
          </a:solidFill>
          <a:latin typeface="+mn-lt"/>
          <a:ea typeface="+mn-ea"/>
          <a:cs typeface="+mn-cs"/>
          <a:sym typeface="Helvetica Light"/>
        </a:defRPr>
      </a:lvl5pPr>
      <a:lvl6pPr indent="1143000" algn="ctr" defTabSz="584200">
        <a:defRPr>
          <a:solidFill>
            <a:schemeClr val="tx1"/>
          </a:solidFill>
          <a:latin typeface="+mn-lt"/>
          <a:ea typeface="+mn-ea"/>
          <a:cs typeface="+mn-cs"/>
          <a:sym typeface="Helvetica Light"/>
        </a:defRPr>
      </a:lvl6pPr>
      <a:lvl7pPr indent="1371600" algn="ctr" defTabSz="584200">
        <a:defRPr>
          <a:solidFill>
            <a:schemeClr val="tx1"/>
          </a:solidFill>
          <a:latin typeface="+mn-lt"/>
          <a:ea typeface="+mn-ea"/>
          <a:cs typeface="+mn-cs"/>
          <a:sym typeface="Helvetica Light"/>
        </a:defRPr>
      </a:lvl7pPr>
      <a:lvl8pPr indent="1600200" algn="ctr" defTabSz="584200">
        <a:defRPr>
          <a:solidFill>
            <a:schemeClr val="tx1"/>
          </a:solidFill>
          <a:latin typeface="+mn-lt"/>
          <a:ea typeface="+mn-ea"/>
          <a:cs typeface="+mn-cs"/>
          <a:sym typeface="Helvetica Light"/>
        </a:defRPr>
      </a:lvl8pPr>
      <a:lvl9pPr indent="1828800"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image" Target="../media/image2.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7.png"/><Relationship Id="rId3" Type="http://schemas.openxmlformats.org/officeDocument/2006/relationships/image" Target="../media/image8.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png"/><Relationship Id="rId3" Type="http://schemas.openxmlformats.org/officeDocument/2006/relationships/image" Target="../media/image10.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 Id="rId3" Type="http://schemas.openxmlformats.org/officeDocument/2006/relationships/image" Target="../media/image12.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 Id="rId3" Type="http://schemas.openxmlformats.org/officeDocument/2006/relationships/image" Target="../media/image14.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 Id="rId3" Type="http://schemas.openxmlformats.org/officeDocument/2006/relationships/image" Target="../media/image16.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 Id="rId3" Type="http://schemas.openxmlformats.org/officeDocument/2006/relationships/image" Target="../media/image18.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9.png"/><Relationship Id="rId3" Type="http://schemas.openxmlformats.org/officeDocument/2006/relationships/image" Target="../media/image20.pn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1.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pn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2.pn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3.png"/></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4.pn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4.png"/></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bitbucket.org/drambaldi/bpipe_config" TargetMode="Externa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video" Target="../media/media1.mov"/><Relationship Id="rId3" Type="http://schemas.microsoft.com/office/2007/relationships/media" Target="../media/media1.mov"/><Relationship Id="rId4" Type="http://schemas.openxmlformats.org/officeDocument/2006/relationships/image" Target="../media/image3.png"/><Relationship Id="rId5" Type="http://schemas.openxmlformats.org/officeDocument/2006/relationships/image" Target="../media/image2.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 Id="rId3" Type="http://schemas.openxmlformats.org/officeDocument/2006/relationships/image" Target="../media/image2.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jpe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 name="Shape 34"/>
          <p:cNvSpPr/>
          <p:nvPr>
            <p:ph type="title"/>
          </p:nvPr>
        </p:nvSpPr>
        <p:spPr>
          <a:prstGeom prst="rect">
            <a:avLst/>
          </a:prstGeom>
        </p:spPr>
        <p:txBody>
          <a:bodyPr/>
          <a:lstStyle/>
          <a:p>
            <a:pPr lvl="0">
              <a:defRPr sz="1800"/>
            </a:pPr>
            <a:r>
              <a:rPr sz="8000"/>
              <a:t>BPIPE</a:t>
            </a:r>
          </a:p>
        </p:txBody>
      </p:sp>
      <p:sp>
        <p:nvSpPr>
          <p:cNvPr id="35" name="Shape 35"/>
          <p:cNvSpPr/>
          <p:nvPr>
            <p:ph type="body" idx="1"/>
          </p:nvPr>
        </p:nvSpPr>
        <p:spPr>
          <a:xfrm>
            <a:off x="1270000" y="5035550"/>
            <a:ext cx="10464800" cy="1130300"/>
          </a:xfrm>
          <a:prstGeom prst="rect">
            <a:avLst/>
          </a:prstGeom>
        </p:spPr>
        <p:txBody>
          <a:bodyPr/>
          <a:lstStyle/>
          <a:p>
            <a:pPr lvl="0">
              <a:defRPr sz="1800"/>
            </a:pPr>
            <a:r>
              <a:rPr sz="3200"/>
              <a:t>A framework to launch bioinformatic pipelines	</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110" name="Group 110"/>
          <p:cNvGrpSpPr/>
          <p:nvPr/>
        </p:nvGrpSpPr>
        <p:grpSpPr>
          <a:xfrm>
            <a:off x="2774848" y="869950"/>
            <a:ext cx="7427940" cy="8372674"/>
            <a:chOff x="0" y="0"/>
            <a:chExt cx="7427939" cy="8372673"/>
          </a:xfrm>
        </p:grpSpPr>
        <p:sp>
          <p:nvSpPr>
            <p:cNvPr id="108" name="Shape 108"/>
            <p:cNvSpPr/>
            <p:nvPr/>
          </p:nvSpPr>
          <p:spPr>
            <a:xfrm>
              <a:off x="27163" y="109190"/>
              <a:ext cx="7400777" cy="8263484"/>
            </a:xfrm>
            <a:prstGeom prst="rect">
              <a:avLst/>
            </a:prstGeom>
            <a:blipFill rotWithShape="1">
              <a:blip r:embed="rId2"/>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lvl="0">
                <a:defRPr sz="2400">
                  <a:solidFill>
                    <a:srgbClr val="FFFFFF"/>
                  </a:solidFill>
                </a:defRPr>
              </a:pPr>
            </a:p>
          </p:txBody>
        </p:sp>
        <p:sp>
          <p:nvSpPr>
            <p:cNvPr id="109" name="Shape 109"/>
            <p:cNvSpPr/>
            <p:nvPr/>
          </p:nvSpPr>
          <p:spPr>
            <a:xfrm>
              <a:off x="-1" y="0"/>
              <a:ext cx="1740105"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a:solidFill>
                    <a:srgbClr val="FFFFFF"/>
                  </a:solidFill>
                </a:defRPr>
              </a:lvl1pPr>
            </a:lstStyle>
            <a:p>
              <a:pPr lvl="0">
                <a:defRPr sz="1800">
                  <a:solidFill>
                    <a:srgbClr val="000000"/>
                  </a:solidFill>
                </a:defRPr>
              </a:pPr>
              <a:r>
                <a:rPr sz="3600">
                  <a:solidFill>
                    <a:srgbClr val="FFFFFF"/>
                  </a:solidFill>
                </a:rPr>
                <a:t>Pipeline</a:t>
              </a:r>
            </a:p>
          </p:txBody>
        </p:sp>
      </p:grpSp>
      <p:grpSp>
        <p:nvGrpSpPr>
          <p:cNvPr id="113" name="Group 113"/>
          <p:cNvGrpSpPr/>
          <p:nvPr/>
        </p:nvGrpSpPr>
        <p:grpSpPr>
          <a:xfrm>
            <a:off x="4769408" y="5848350"/>
            <a:ext cx="3426629" cy="3483632"/>
            <a:chOff x="0" y="0"/>
            <a:chExt cx="3426627" cy="3483631"/>
          </a:xfrm>
        </p:grpSpPr>
        <p:sp>
          <p:nvSpPr>
            <p:cNvPr id="111" name="Shape 111"/>
            <p:cNvSpPr/>
            <p:nvPr/>
          </p:nvSpPr>
          <p:spPr>
            <a:xfrm>
              <a:off x="39354" y="41120"/>
              <a:ext cx="3387274" cy="3442512"/>
            </a:xfrm>
            <a:prstGeom prst="rect">
              <a:avLst/>
            </a:prstGeom>
            <a:blipFill rotWithShape="1">
              <a:blip r:embed="rId2"/>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lvl="0">
                <a:defRPr sz="2400">
                  <a:solidFill>
                    <a:srgbClr val="FFFFFF"/>
                  </a:solidFill>
                </a:defRPr>
              </a:pPr>
            </a:p>
          </p:txBody>
        </p:sp>
        <p:sp>
          <p:nvSpPr>
            <p:cNvPr id="112" name="Shape 112"/>
            <p:cNvSpPr/>
            <p:nvPr/>
          </p:nvSpPr>
          <p:spPr>
            <a:xfrm>
              <a:off x="-1" y="0"/>
              <a:ext cx="976784"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600">
                  <a:solidFill>
                    <a:srgbClr val="FFFFFF"/>
                  </a:solidFill>
                </a:defRPr>
              </a:lvl1pPr>
            </a:lstStyle>
            <a:p>
              <a:pPr lvl="0">
                <a:defRPr sz="1800">
                  <a:solidFill>
                    <a:srgbClr val="000000"/>
                  </a:solidFill>
                </a:defRPr>
              </a:pPr>
              <a:r>
                <a:rPr sz="2600">
                  <a:solidFill>
                    <a:srgbClr val="FFFFFF"/>
                  </a:solidFill>
                </a:rPr>
                <a:t>Stage</a:t>
              </a:r>
            </a:p>
          </p:txBody>
        </p:sp>
      </p:grpSp>
      <p:sp>
        <p:nvSpPr>
          <p:cNvPr id="114" name="Shape 114"/>
          <p:cNvSpPr/>
          <p:nvPr>
            <p:ph type="title"/>
          </p:nvPr>
        </p:nvSpPr>
        <p:spPr>
          <a:xfrm>
            <a:off x="952500" y="127000"/>
            <a:ext cx="11099800" cy="842814"/>
          </a:xfrm>
          <a:prstGeom prst="rect">
            <a:avLst/>
          </a:prstGeom>
        </p:spPr>
        <p:txBody>
          <a:bodyPr/>
          <a:lstStyle>
            <a:lvl1pPr defTabSz="350520">
              <a:defRPr sz="4800"/>
            </a:lvl1pPr>
          </a:lstStyle>
          <a:p>
            <a:pPr lvl="0">
              <a:defRPr sz="1800"/>
            </a:pPr>
            <a:r>
              <a:rPr sz="4800"/>
              <a:t>bpipe: pipeline and stages</a:t>
            </a:r>
          </a:p>
        </p:txBody>
      </p:sp>
      <p:sp>
        <p:nvSpPr>
          <p:cNvPr id="115" name="Shape 11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16" name="BWA_SUBMIT_LANE.pdf"/>
          <p:cNvPicPr/>
          <p:nvPr/>
        </p:nvPicPr>
        <p:blipFill>
          <a:blip r:embed="rId3">
            <a:extLst/>
          </a:blip>
          <a:srcRect l="0" t="11190" r="0" b="0"/>
          <a:stretch>
            <a:fillRect/>
          </a:stretch>
        </p:blipFill>
        <p:spPr>
          <a:xfrm>
            <a:off x="3397051" y="1400299"/>
            <a:ext cx="6210786" cy="7726058"/>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1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nodeType="clickEffect" presetClass="exit" presetSubtype="0" presetID="1" grpId="2" fill="hold">
                                  <p:stCondLst>
                                    <p:cond delay="0"/>
                                  </p:stCondLst>
                                  <p:iterate type="el" backwards="0">
                                    <p:tmAbs val="0"/>
                                  </p:iterate>
                                  <p:childTnLst>
                                    <p:set>
                                      <p:cBhvr>
                                        <p:cTn id="10" fill="hold">
                                          <p:stCondLst>
                                            <p:cond delay="0"/>
                                          </p:stCondLst>
                                        </p:cTn>
                                        <p:tgtEl>
                                          <p:spTgt spid="110"/>
                                        </p:tgtEl>
                                        <p:attrNameLst>
                                          <p:attrName>style.visibility</p:attrName>
                                        </p:attrNameLst>
                                      </p:cBhvr>
                                      <p:to>
                                        <p:strVal val="hidden"/>
                                      </p:to>
                                    </p:set>
                                  </p:childTnLst>
                                </p:cTn>
                              </p:par>
                            </p:childTnLst>
                          </p:cTn>
                        </p:par>
                        <p:par>
                          <p:cTn id="11" fill="hold">
                            <p:stCondLst>
                              <p:cond delay="0"/>
                            </p:stCondLst>
                            <p:childTnLst>
                              <p:par>
                                <p:cTn id="12" nodeType="afterEffect" presetClass="entr" presetSubtype="0" presetID="1" grpId="3" fill="hold">
                                  <p:stCondLst>
                                    <p:cond delay="0"/>
                                  </p:stCondLst>
                                  <p:iterate type="el" backwards="0">
                                    <p:tmAbs val="0"/>
                                  </p:iterate>
                                  <p:childTnLst>
                                    <p:set>
                                      <p:cBhvr>
                                        <p:cTn id="13" fill="hold"/>
                                        <p:tgtEl>
                                          <p:spTgt spid="1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10" grpId="1"/>
      <p:bldP build="whole" bldLvl="1" animBg="1" rev="0" advAuto="0" spid="110" grpId="2"/>
      <p:bldP build="whole" bldLvl="1" animBg="1" rev="0" advAuto="0" spid="113" grpId="3"/>
    </p:bldLst>
  </p:timing>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8" name="Shape 118"/>
          <p:cNvSpPr/>
          <p:nvPr>
            <p:ph type="title"/>
          </p:nvPr>
        </p:nvSpPr>
        <p:spPr>
          <a:xfrm>
            <a:off x="952500" y="266700"/>
            <a:ext cx="11099800" cy="664419"/>
          </a:xfrm>
          <a:prstGeom prst="rect">
            <a:avLst/>
          </a:prstGeom>
        </p:spPr>
        <p:txBody>
          <a:bodyPr/>
          <a:lstStyle>
            <a:lvl1pPr defTabSz="268731">
              <a:defRPr sz="3680"/>
            </a:lvl1pPr>
          </a:lstStyle>
          <a:p>
            <a:pPr lvl="0">
              <a:defRPr sz="1800"/>
            </a:pPr>
            <a:r>
              <a:rPr sz="3680"/>
              <a:t>BPIPE: branches</a:t>
            </a:r>
          </a:p>
        </p:txBody>
      </p:sp>
      <p:sp>
        <p:nvSpPr>
          <p:cNvPr id="119" name="Shape 119"/>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20" name="BRANCHES.pdf"/>
          <p:cNvPicPr/>
          <p:nvPr/>
        </p:nvPicPr>
        <p:blipFill>
          <a:blip r:embed="rId2">
            <a:extLst/>
          </a:blip>
          <a:stretch>
            <a:fillRect/>
          </a:stretch>
        </p:blipFill>
        <p:spPr>
          <a:xfrm>
            <a:off x="1130092" y="871681"/>
            <a:ext cx="10744616" cy="15050151"/>
          </a:xfrm>
          <a:prstGeom prst="rect">
            <a:avLst/>
          </a:prstGeom>
          <a:ln w="12700">
            <a:miter lim="400000"/>
          </a:ln>
        </p:spPr>
      </p:pic>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Shape 122"/>
          <p:cNvSpPr/>
          <p:nvPr>
            <p:ph type="title"/>
          </p:nvPr>
        </p:nvSpPr>
        <p:spPr>
          <a:xfrm>
            <a:off x="952500" y="444500"/>
            <a:ext cx="11099800" cy="1017781"/>
          </a:xfrm>
          <a:prstGeom prst="rect">
            <a:avLst/>
          </a:prstGeom>
        </p:spPr>
        <p:txBody>
          <a:bodyPr/>
          <a:lstStyle>
            <a:lvl1pPr defTabSz="233679">
              <a:defRPr sz="3000"/>
            </a:lvl1pPr>
          </a:lstStyle>
          <a:p>
            <a:pPr lvl="0">
              <a:defRPr sz="1800"/>
            </a:pPr>
            <a:r>
              <a:rPr sz="3000"/>
              <a:t>bpipe language (DSL) is a groovy”dialect” with special keywords</a:t>
            </a:r>
          </a:p>
        </p:txBody>
      </p:sp>
      <p:sp>
        <p:nvSpPr>
          <p:cNvPr id="123" name="Shape 123"/>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124" name="Shape 124"/>
          <p:cNvSpPr/>
          <p:nvPr/>
        </p:nvSpPr>
        <p:spPr>
          <a:xfrm>
            <a:off x="1384300" y="1873929"/>
            <a:ext cx="1625444" cy="670968"/>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input</a:t>
            </a:r>
          </a:p>
        </p:txBody>
      </p:sp>
      <p:sp>
        <p:nvSpPr>
          <p:cNvPr id="125" name="Shape 125"/>
          <p:cNvSpPr/>
          <p:nvPr/>
        </p:nvSpPr>
        <p:spPr>
          <a:xfrm>
            <a:off x="3581400" y="1849747"/>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prefix</a:t>
            </a:r>
          </a:p>
        </p:txBody>
      </p:sp>
      <p:sp>
        <p:nvSpPr>
          <p:cNvPr id="126" name="Shape 126"/>
          <p:cNvSpPr/>
          <p:nvPr/>
        </p:nvSpPr>
        <p:spPr>
          <a:xfrm>
            <a:off x="5790321" y="2120899"/>
            <a:ext cx="1424158" cy="587879"/>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dir</a:t>
            </a:r>
          </a:p>
        </p:txBody>
      </p:sp>
      <p:sp>
        <p:nvSpPr>
          <p:cNvPr id="127" name="Shape 127"/>
          <p:cNvSpPr/>
          <p:nvPr/>
        </p:nvSpPr>
        <p:spPr>
          <a:xfrm>
            <a:off x="1054100" y="2876550"/>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output</a:t>
            </a:r>
          </a:p>
        </p:txBody>
      </p:sp>
      <p:sp>
        <p:nvSpPr>
          <p:cNvPr id="128" name="Shape 128"/>
          <p:cNvSpPr/>
          <p:nvPr/>
        </p:nvSpPr>
        <p:spPr>
          <a:xfrm>
            <a:off x="3879850" y="3429948"/>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branch</a:t>
            </a:r>
          </a:p>
        </p:txBody>
      </p:sp>
      <p:sp>
        <p:nvSpPr>
          <p:cNvPr id="129" name="Shape 129"/>
          <p:cNvSpPr/>
          <p:nvPr/>
        </p:nvSpPr>
        <p:spPr>
          <a:xfrm>
            <a:off x="1930400" y="4044950"/>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exec</a:t>
            </a:r>
          </a:p>
        </p:txBody>
      </p:sp>
      <p:sp>
        <p:nvSpPr>
          <p:cNvPr id="130" name="Shape 130"/>
          <p:cNvSpPr/>
          <p:nvPr/>
        </p:nvSpPr>
        <p:spPr>
          <a:xfrm>
            <a:off x="469900" y="5010150"/>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chr</a:t>
            </a:r>
          </a:p>
        </p:txBody>
      </p:sp>
      <p:sp>
        <p:nvSpPr>
          <p:cNvPr id="131" name="Shape 131"/>
          <p:cNvSpPr/>
          <p:nvPr/>
        </p:nvSpPr>
        <p:spPr>
          <a:xfrm>
            <a:off x="3327400" y="5010150"/>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check</a:t>
            </a:r>
          </a:p>
        </p:txBody>
      </p:sp>
      <p:sp>
        <p:nvSpPr>
          <p:cNvPr id="132" name="Shape 132"/>
          <p:cNvSpPr/>
          <p:nvPr/>
        </p:nvSpPr>
        <p:spPr>
          <a:xfrm>
            <a:off x="5829300" y="4044950"/>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produce</a:t>
            </a:r>
          </a:p>
        </p:txBody>
      </p:sp>
      <p:sp>
        <p:nvSpPr>
          <p:cNvPr id="133" name="Shape 133"/>
          <p:cNvSpPr/>
          <p:nvPr/>
        </p:nvSpPr>
        <p:spPr>
          <a:xfrm>
            <a:off x="1714500" y="6240152"/>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fail</a:t>
            </a:r>
          </a:p>
        </p:txBody>
      </p:sp>
      <p:sp>
        <p:nvSpPr>
          <p:cNvPr id="134" name="Shape 134"/>
          <p:cNvSpPr/>
          <p:nvPr/>
        </p:nvSpPr>
        <p:spPr>
          <a:xfrm>
            <a:off x="6311900" y="5763363"/>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uses</a:t>
            </a:r>
          </a:p>
        </p:txBody>
      </p:sp>
      <p:sp>
        <p:nvSpPr>
          <p:cNvPr id="135" name="Shape 135"/>
          <p:cNvSpPr/>
          <p:nvPr/>
        </p:nvSpPr>
        <p:spPr>
          <a:xfrm>
            <a:off x="10502900" y="1993900"/>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requires</a:t>
            </a:r>
          </a:p>
        </p:txBody>
      </p:sp>
      <p:sp>
        <p:nvSpPr>
          <p:cNvPr id="136" name="Shape 136"/>
          <p:cNvSpPr/>
          <p:nvPr/>
        </p:nvSpPr>
        <p:spPr>
          <a:xfrm>
            <a:off x="9842500" y="5192343"/>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filter</a:t>
            </a:r>
          </a:p>
        </p:txBody>
      </p:sp>
      <p:sp>
        <p:nvSpPr>
          <p:cNvPr id="137" name="Shape 137"/>
          <p:cNvSpPr/>
          <p:nvPr/>
        </p:nvSpPr>
        <p:spPr>
          <a:xfrm>
            <a:off x="7848600" y="3079750"/>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200">
                <a:solidFill>
                  <a:srgbClr val="FFFFFF"/>
                </a:solidFill>
              </a:defRPr>
            </a:lvl1pPr>
          </a:lstStyle>
          <a:p>
            <a:pPr lvl="0">
              <a:defRPr sz="1800">
                <a:solidFill>
                  <a:srgbClr val="000000"/>
                </a:solidFill>
              </a:defRPr>
            </a:pPr>
            <a:r>
              <a:rPr sz="2200">
                <a:solidFill>
                  <a:srgbClr val="FFFFFF"/>
                </a:solidFill>
              </a:rPr>
              <a:t>transform</a:t>
            </a:r>
          </a:p>
        </p:txBody>
      </p:sp>
      <p:sp>
        <p:nvSpPr>
          <p:cNvPr id="138" name="Shape 138"/>
          <p:cNvSpPr/>
          <p:nvPr/>
        </p:nvSpPr>
        <p:spPr>
          <a:xfrm>
            <a:off x="6807200" y="8094352"/>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R</a:t>
            </a:r>
          </a:p>
        </p:txBody>
      </p:sp>
      <p:sp>
        <p:nvSpPr>
          <p:cNvPr id="139" name="Shape 139"/>
          <p:cNvSpPr/>
          <p:nvPr/>
        </p:nvSpPr>
        <p:spPr>
          <a:xfrm>
            <a:off x="8763000" y="6837052"/>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var</a:t>
            </a:r>
          </a:p>
        </p:txBody>
      </p:sp>
      <p:sp>
        <p:nvSpPr>
          <p:cNvPr id="140" name="Shape 140"/>
          <p:cNvSpPr/>
          <p:nvPr/>
        </p:nvSpPr>
        <p:spPr>
          <a:xfrm>
            <a:off x="4025900" y="7143750"/>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file</a:t>
            </a:r>
          </a:p>
        </p:txBody>
      </p:sp>
      <p:sp>
        <p:nvSpPr>
          <p:cNvPr id="141" name="Shape 141"/>
          <p:cNvSpPr/>
          <p:nvPr/>
        </p:nvSpPr>
        <p:spPr>
          <a:xfrm>
            <a:off x="1325718" y="7985862"/>
            <a:ext cx="1742607" cy="719332"/>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succeed</a:t>
            </a:r>
          </a:p>
        </p:txBody>
      </p:sp>
      <p:sp>
        <p:nvSpPr>
          <p:cNvPr id="142" name="Shape 142"/>
          <p:cNvSpPr/>
          <p:nvPr/>
        </p:nvSpPr>
        <p:spPr>
          <a:xfrm>
            <a:off x="8171019" y="4517135"/>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load</a:t>
            </a:r>
          </a:p>
        </p:txBody>
      </p:sp>
      <p:sp>
        <p:nvSpPr>
          <p:cNvPr id="143" name="Shape 143"/>
          <p:cNvSpPr/>
          <p:nvPr/>
        </p:nvSpPr>
        <p:spPr>
          <a:xfrm>
            <a:off x="3879850" y="8316062"/>
            <a:ext cx="1742606" cy="719332"/>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400">
                <a:solidFill>
                  <a:srgbClr val="FFFFFF"/>
                </a:solidFill>
              </a:defRPr>
            </a:lvl1pPr>
          </a:lstStyle>
          <a:p>
            <a:pPr lvl="0">
              <a:defRPr sz="1800">
                <a:solidFill>
                  <a:srgbClr val="000000"/>
                </a:solidFill>
              </a:defRPr>
            </a:pPr>
            <a:r>
              <a:rPr sz="2400">
                <a:solidFill>
                  <a:srgbClr val="FFFFFF"/>
                </a:solidFill>
              </a:rPr>
              <a:t>forward</a:t>
            </a:r>
          </a:p>
        </p:txBody>
      </p:sp>
      <p:sp>
        <p:nvSpPr>
          <p:cNvPr id="144" name="Shape 144"/>
          <p:cNvSpPr/>
          <p:nvPr/>
        </p:nvSpPr>
        <p:spPr>
          <a:xfrm>
            <a:off x="10287000" y="3590034"/>
            <a:ext cx="1742606" cy="719331"/>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a:blip r:embed="rId2"/>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2200">
                <a:solidFill>
                  <a:srgbClr val="FFFFFF"/>
                </a:solidFill>
              </a:defRPr>
            </a:lvl1pPr>
          </a:lstStyle>
          <a:p>
            <a:pPr lvl="0">
              <a:defRPr sz="1800">
                <a:solidFill>
                  <a:srgbClr val="000000"/>
                </a:solidFill>
              </a:defRPr>
            </a:pPr>
            <a:r>
              <a:rPr sz="2200">
                <a:solidFill>
                  <a:srgbClr val="FFFFFF"/>
                </a:solidFill>
              </a:rPr>
              <a:t>multi</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125"/>
                                        </p:tgtEl>
                                        <p:attrNameLst>
                                          <p:attrName>style.visibility</p:attrName>
                                        </p:attrNameLst>
                                      </p:cBhvr>
                                      <p:to>
                                        <p:strVal val="visible"/>
                                      </p:to>
                                    </p:set>
                                  </p:childTnLst>
                                </p:cTn>
                              </p:par>
                            </p:childTnLst>
                          </p:cTn>
                        </p:par>
                        <p:par>
                          <p:cTn id="7" fill="hold">
                            <p:stCondLst>
                              <p:cond delay="0"/>
                            </p:stCondLst>
                            <p:childTnLst>
                              <p:par>
                                <p:cTn id="8" nodeType="afterEffect" presetClass="entr" presetSubtype="0" presetID="1" grpId="2" fill="hold">
                                  <p:stCondLst>
                                    <p:cond delay="100"/>
                                  </p:stCondLst>
                                  <p:iterate type="el" backwards="0">
                                    <p:tmAbs val="0"/>
                                  </p:iterate>
                                  <p:childTnLst>
                                    <p:set>
                                      <p:cBhvr>
                                        <p:cTn id="9" fill="hold"/>
                                        <p:tgtEl>
                                          <p:spTgt spid="124">
                                            <p:bg/>
                                          </p:spTgt>
                                        </p:tgtEl>
                                        <p:attrNameLst>
                                          <p:attrName>style.visibility</p:attrName>
                                        </p:attrNameLst>
                                      </p:cBhvr>
                                      <p:to>
                                        <p:strVal val="visible"/>
                                      </p:to>
                                    </p:set>
                                  </p:childTnLst>
                                </p:cTn>
                              </p:par>
                              <p:par>
                                <p:cTn id="10" presetClass="entr" presetSubtype="0" presetID="1" grpId="2" fill="hold">
                                  <p:stCondLst>
                                    <p:cond delay="0"/>
                                  </p:stCondLst>
                                  <p:iterate type="el" backwards="0">
                                    <p:tmAbs val="0"/>
                                  </p:iterate>
                                  <p:childTnLst>
                                    <p:set>
                                      <p:cBhvr>
                                        <p:cTn id="11" fill="hold"/>
                                        <p:tgtEl>
                                          <p:spTgt spid="124">
                                            <p:txEl>
                                              <p:pRg st="0" end="0"/>
                                            </p:txEl>
                                          </p:spTgt>
                                        </p:tgtEl>
                                        <p:attrNameLst>
                                          <p:attrName>style.visibility</p:attrName>
                                        </p:attrNameLst>
                                      </p:cBhvr>
                                      <p:to>
                                        <p:strVal val="visible"/>
                                      </p:to>
                                    </p:set>
                                  </p:childTnLst>
                                </p:cTn>
                              </p:par>
                            </p:childTnLst>
                          </p:cTn>
                        </p:par>
                        <p:par>
                          <p:cTn id="12" fill="hold">
                            <p:stCondLst>
                              <p:cond delay="0"/>
                            </p:stCondLst>
                            <p:childTnLst>
                              <p:par>
                                <p:cTn id="13" nodeType="afterEffect" presetClass="entr" presetSubtype="0" presetID="1" grpId="3" fill="hold">
                                  <p:stCondLst>
                                    <p:cond delay="100"/>
                                  </p:stCondLst>
                                  <p:iterate type="el" backwards="0">
                                    <p:tmAbs val="0"/>
                                  </p:iterate>
                                  <p:childTnLst>
                                    <p:set>
                                      <p:cBhvr>
                                        <p:cTn id="14" fill="hold"/>
                                        <p:tgtEl>
                                          <p:spTgt spid="135">
                                            <p:bg/>
                                          </p:spTgt>
                                        </p:tgtEl>
                                        <p:attrNameLst>
                                          <p:attrName>style.visibility</p:attrName>
                                        </p:attrNameLst>
                                      </p:cBhvr>
                                      <p:to>
                                        <p:strVal val="visible"/>
                                      </p:to>
                                    </p:set>
                                  </p:childTnLst>
                                </p:cTn>
                              </p:par>
                              <p:par>
                                <p:cTn id="15" presetClass="entr" presetSubtype="0" presetID="1" grpId="3" fill="hold">
                                  <p:stCondLst>
                                    <p:cond delay="0"/>
                                  </p:stCondLst>
                                  <p:iterate type="el" backwards="0">
                                    <p:tmAbs val="0"/>
                                  </p:iterate>
                                  <p:childTnLst>
                                    <p:set>
                                      <p:cBhvr>
                                        <p:cTn id="16" fill="hold"/>
                                        <p:tgtEl>
                                          <p:spTgt spid="135">
                                            <p:txEl>
                                              <p:pRg st="0" end="0"/>
                                            </p:txEl>
                                          </p:spTgt>
                                        </p:tgtEl>
                                        <p:attrNameLst>
                                          <p:attrName>style.visibility</p:attrName>
                                        </p:attrNameLst>
                                      </p:cBhvr>
                                      <p:to>
                                        <p:strVal val="visible"/>
                                      </p:to>
                                    </p:set>
                                  </p:childTnLst>
                                </p:cTn>
                              </p:par>
                            </p:childTnLst>
                          </p:cTn>
                        </p:par>
                        <p:par>
                          <p:cTn id="17" fill="hold">
                            <p:stCondLst>
                              <p:cond delay="0"/>
                            </p:stCondLst>
                            <p:childTnLst>
                              <p:par>
                                <p:cTn id="18" nodeType="afterEffect" presetClass="entr" presetSubtype="0" presetID="1" grpId="4" fill="hold">
                                  <p:stCondLst>
                                    <p:cond delay="100"/>
                                  </p:stCondLst>
                                  <p:iterate type="el" backwards="0">
                                    <p:tmAbs val="0"/>
                                  </p:iterate>
                                  <p:childTnLst>
                                    <p:set>
                                      <p:cBhvr>
                                        <p:cTn id="19" fill="hold"/>
                                        <p:tgtEl>
                                          <p:spTgt spid="126">
                                            <p:bg/>
                                          </p:spTgt>
                                        </p:tgtEl>
                                        <p:attrNameLst>
                                          <p:attrName>style.visibility</p:attrName>
                                        </p:attrNameLst>
                                      </p:cBhvr>
                                      <p:to>
                                        <p:strVal val="visible"/>
                                      </p:to>
                                    </p:set>
                                  </p:childTnLst>
                                </p:cTn>
                              </p:par>
                              <p:par>
                                <p:cTn id="20" presetClass="entr" presetSubtype="0" presetID="1" grpId="4" fill="hold">
                                  <p:stCondLst>
                                    <p:cond delay="0"/>
                                  </p:stCondLst>
                                  <p:iterate type="el" backwards="0">
                                    <p:tmAbs val="0"/>
                                  </p:iterate>
                                  <p:childTnLst>
                                    <p:set>
                                      <p:cBhvr>
                                        <p:cTn id="21" fill="hold"/>
                                        <p:tgtEl>
                                          <p:spTgt spid="126">
                                            <p:txEl>
                                              <p:pRg st="0" end="0"/>
                                            </p:txEl>
                                          </p:spTgt>
                                        </p:tgtEl>
                                        <p:attrNameLst>
                                          <p:attrName>style.visibility</p:attrName>
                                        </p:attrNameLst>
                                      </p:cBhvr>
                                      <p:to>
                                        <p:strVal val="visible"/>
                                      </p:to>
                                    </p:set>
                                  </p:childTnLst>
                                </p:cTn>
                              </p:par>
                            </p:childTnLst>
                          </p:cTn>
                        </p:par>
                        <p:par>
                          <p:cTn id="22" fill="hold">
                            <p:stCondLst>
                              <p:cond delay="0"/>
                            </p:stCondLst>
                            <p:childTnLst>
                              <p:par>
                                <p:cTn id="23" nodeType="afterEffect" presetClass="entr" presetSubtype="0" presetID="1" grpId="5" fill="hold">
                                  <p:stCondLst>
                                    <p:cond delay="100"/>
                                  </p:stCondLst>
                                  <p:iterate type="el" backwards="0">
                                    <p:tmAbs val="0"/>
                                  </p:iterate>
                                  <p:childTnLst>
                                    <p:set>
                                      <p:cBhvr>
                                        <p:cTn id="24" fill="hold"/>
                                        <p:tgtEl>
                                          <p:spTgt spid="127">
                                            <p:bg/>
                                          </p:spTgt>
                                        </p:tgtEl>
                                        <p:attrNameLst>
                                          <p:attrName>style.visibility</p:attrName>
                                        </p:attrNameLst>
                                      </p:cBhvr>
                                      <p:to>
                                        <p:strVal val="visible"/>
                                      </p:to>
                                    </p:set>
                                  </p:childTnLst>
                                </p:cTn>
                              </p:par>
                              <p:par>
                                <p:cTn id="25" presetClass="entr" presetSubtype="0" presetID="1" grpId="5" fill="hold">
                                  <p:stCondLst>
                                    <p:cond delay="0"/>
                                  </p:stCondLst>
                                  <p:iterate type="el" backwards="0">
                                    <p:tmAbs val="0"/>
                                  </p:iterate>
                                  <p:childTnLst>
                                    <p:set>
                                      <p:cBhvr>
                                        <p:cTn id="26" fill="hold"/>
                                        <p:tgtEl>
                                          <p:spTgt spid="127">
                                            <p:txEl>
                                              <p:pRg st="0" end="0"/>
                                            </p:txEl>
                                          </p:spTgt>
                                        </p:tgtEl>
                                        <p:attrNameLst>
                                          <p:attrName>style.visibility</p:attrName>
                                        </p:attrNameLst>
                                      </p:cBhvr>
                                      <p:to>
                                        <p:strVal val="visible"/>
                                      </p:to>
                                    </p:set>
                                  </p:childTnLst>
                                </p:cTn>
                              </p:par>
                            </p:childTnLst>
                          </p:cTn>
                        </p:par>
                        <p:par>
                          <p:cTn id="27" fill="hold">
                            <p:stCondLst>
                              <p:cond delay="0"/>
                            </p:stCondLst>
                            <p:childTnLst>
                              <p:par>
                                <p:cTn id="28" nodeType="afterEffect" presetClass="entr" presetSubtype="0" presetID="1" grpId="6" fill="hold">
                                  <p:stCondLst>
                                    <p:cond delay="100"/>
                                  </p:stCondLst>
                                  <p:iterate type="el" backwards="0">
                                    <p:tmAbs val="0"/>
                                  </p:iterate>
                                  <p:childTnLst>
                                    <p:set>
                                      <p:cBhvr>
                                        <p:cTn id="29" fill="hold"/>
                                        <p:tgtEl>
                                          <p:spTgt spid="137">
                                            <p:bg/>
                                          </p:spTgt>
                                        </p:tgtEl>
                                        <p:attrNameLst>
                                          <p:attrName>style.visibility</p:attrName>
                                        </p:attrNameLst>
                                      </p:cBhvr>
                                      <p:to>
                                        <p:strVal val="visible"/>
                                      </p:to>
                                    </p:set>
                                  </p:childTnLst>
                                </p:cTn>
                              </p:par>
                              <p:par>
                                <p:cTn id="30" presetClass="entr" presetSubtype="0" presetID="1" grpId="6" fill="hold">
                                  <p:stCondLst>
                                    <p:cond delay="0"/>
                                  </p:stCondLst>
                                  <p:iterate type="el" backwards="0">
                                    <p:tmAbs val="0"/>
                                  </p:iterate>
                                  <p:childTnLst>
                                    <p:set>
                                      <p:cBhvr>
                                        <p:cTn id="31" fill="hold"/>
                                        <p:tgtEl>
                                          <p:spTgt spid="137">
                                            <p:txEl>
                                              <p:pRg st="0" end="0"/>
                                            </p:txEl>
                                          </p:spTgt>
                                        </p:tgtEl>
                                        <p:attrNameLst>
                                          <p:attrName>style.visibility</p:attrName>
                                        </p:attrNameLst>
                                      </p:cBhvr>
                                      <p:to>
                                        <p:strVal val="visible"/>
                                      </p:to>
                                    </p:set>
                                  </p:childTnLst>
                                </p:cTn>
                              </p:par>
                            </p:childTnLst>
                          </p:cTn>
                        </p:par>
                        <p:par>
                          <p:cTn id="32" fill="hold">
                            <p:stCondLst>
                              <p:cond delay="0"/>
                            </p:stCondLst>
                            <p:childTnLst>
                              <p:par>
                                <p:cTn id="33" nodeType="afterEffect" presetClass="entr" presetSubtype="0" presetID="1" grpId="7" fill="hold">
                                  <p:stCondLst>
                                    <p:cond delay="100"/>
                                  </p:stCondLst>
                                  <p:iterate type="el" backwards="0">
                                    <p:tmAbs val="0"/>
                                  </p:iterate>
                                  <p:childTnLst>
                                    <p:set>
                                      <p:cBhvr>
                                        <p:cTn id="34" fill="hold"/>
                                        <p:tgtEl>
                                          <p:spTgt spid="128">
                                            <p:bg/>
                                          </p:spTgt>
                                        </p:tgtEl>
                                        <p:attrNameLst>
                                          <p:attrName>style.visibility</p:attrName>
                                        </p:attrNameLst>
                                      </p:cBhvr>
                                      <p:to>
                                        <p:strVal val="visible"/>
                                      </p:to>
                                    </p:set>
                                  </p:childTnLst>
                                </p:cTn>
                              </p:par>
                              <p:par>
                                <p:cTn id="35" presetClass="entr" presetSubtype="0" presetID="1" grpId="7" fill="hold">
                                  <p:stCondLst>
                                    <p:cond delay="0"/>
                                  </p:stCondLst>
                                  <p:iterate type="el" backwards="0">
                                    <p:tmAbs val="0"/>
                                  </p:iterate>
                                  <p:childTnLst>
                                    <p:set>
                                      <p:cBhvr>
                                        <p:cTn id="36" fill="hold"/>
                                        <p:tgtEl>
                                          <p:spTgt spid="128">
                                            <p:txEl>
                                              <p:pRg st="0" end="0"/>
                                            </p:txEl>
                                          </p:spTgt>
                                        </p:tgtEl>
                                        <p:attrNameLst>
                                          <p:attrName>style.visibility</p:attrName>
                                        </p:attrNameLst>
                                      </p:cBhvr>
                                      <p:to>
                                        <p:strVal val="visible"/>
                                      </p:to>
                                    </p:set>
                                  </p:childTnLst>
                                </p:cTn>
                              </p:par>
                            </p:childTnLst>
                          </p:cTn>
                        </p:par>
                        <p:par>
                          <p:cTn id="37" fill="hold">
                            <p:stCondLst>
                              <p:cond delay="0"/>
                            </p:stCondLst>
                            <p:childTnLst>
                              <p:par>
                                <p:cTn id="38" nodeType="afterEffect" presetClass="entr" presetSubtype="0" presetID="1" grpId="8" fill="hold">
                                  <p:stCondLst>
                                    <p:cond delay="100"/>
                                  </p:stCondLst>
                                  <p:iterate type="el" backwards="0">
                                    <p:tmAbs val="0"/>
                                  </p:iterate>
                                  <p:childTnLst>
                                    <p:set>
                                      <p:cBhvr>
                                        <p:cTn id="39" fill="hold"/>
                                        <p:tgtEl>
                                          <p:spTgt spid="129">
                                            <p:bg/>
                                          </p:spTgt>
                                        </p:tgtEl>
                                        <p:attrNameLst>
                                          <p:attrName>style.visibility</p:attrName>
                                        </p:attrNameLst>
                                      </p:cBhvr>
                                      <p:to>
                                        <p:strVal val="visible"/>
                                      </p:to>
                                    </p:set>
                                  </p:childTnLst>
                                </p:cTn>
                              </p:par>
                              <p:par>
                                <p:cTn id="40" presetClass="entr" presetSubtype="0" presetID="1" grpId="8" fill="hold">
                                  <p:stCondLst>
                                    <p:cond delay="0"/>
                                  </p:stCondLst>
                                  <p:iterate type="el" backwards="0">
                                    <p:tmAbs val="0"/>
                                  </p:iterate>
                                  <p:childTnLst>
                                    <p:set>
                                      <p:cBhvr>
                                        <p:cTn id="41" fill="hold"/>
                                        <p:tgtEl>
                                          <p:spTgt spid="129">
                                            <p:txEl>
                                              <p:pRg st="0" end="0"/>
                                            </p:txEl>
                                          </p:spTgt>
                                        </p:tgtEl>
                                        <p:attrNameLst>
                                          <p:attrName>style.visibility</p:attrName>
                                        </p:attrNameLst>
                                      </p:cBhvr>
                                      <p:to>
                                        <p:strVal val="visible"/>
                                      </p:to>
                                    </p:set>
                                  </p:childTnLst>
                                </p:cTn>
                              </p:par>
                            </p:childTnLst>
                          </p:cTn>
                        </p:par>
                        <p:par>
                          <p:cTn id="42" fill="hold">
                            <p:stCondLst>
                              <p:cond delay="0"/>
                            </p:stCondLst>
                            <p:childTnLst>
                              <p:par>
                                <p:cTn id="43" nodeType="afterEffect" presetClass="entr" presetSubtype="0" presetID="1" grpId="9" fill="hold">
                                  <p:stCondLst>
                                    <p:cond delay="100"/>
                                  </p:stCondLst>
                                  <p:iterate type="el" backwards="0">
                                    <p:tmAbs val="0"/>
                                  </p:iterate>
                                  <p:childTnLst>
                                    <p:set>
                                      <p:cBhvr>
                                        <p:cTn id="44" fill="hold"/>
                                        <p:tgtEl>
                                          <p:spTgt spid="132">
                                            <p:bg/>
                                          </p:spTgt>
                                        </p:tgtEl>
                                        <p:attrNameLst>
                                          <p:attrName>style.visibility</p:attrName>
                                        </p:attrNameLst>
                                      </p:cBhvr>
                                      <p:to>
                                        <p:strVal val="visible"/>
                                      </p:to>
                                    </p:set>
                                  </p:childTnLst>
                                </p:cTn>
                              </p:par>
                              <p:par>
                                <p:cTn id="45" presetClass="entr" presetSubtype="0" presetID="1" grpId="9" fill="hold">
                                  <p:stCondLst>
                                    <p:cond delay="0"/>
                                  </p:stCondLst>
                                  <p:iterate type="el" backwards="0">
                                    <p:tmAbs val="0"/>
                                  </p:iterate>
                                  <p:childTnLst>
                                    <p:set>
                                      <p:cBhvr>
                                        <p:cTn id="46" fill="hold"/>
                                        <p:tgtEl>
                                          <p:spTgt spid="132">
                                            <p:txEl>
                                              <p:pRg st="0" end="0"/>
                                            </p:txEl>
                                          </p:spTgt>
                                        </p:tgtEl>
                                        <p:attrNameLst>
                                          <p:attrName>style.visibility</p:attrName>
                                        </p:attrNameLst>
                                      </p:cBhvr>
                                      <p:to>
                                        <p:strVal val="visible"/>
                                      </p:to>
                                    </p:set>
                                  </p:childTnLst>
                                </p:cTn>
                              </p:par>
                            </p:childTnLst>
                          </p:cTn>
                        </p:par>
                        <p:par>
                          <p:cTn id="47" fill="hold">
                            <p:stCondLst>
                              <p:cond delay="0"/>
                            </p:stCondLst>
                            <p:childTnLst>
                              <p:par>
                                <p:cTn id="48" nodeType="afterEffect" presetClass="entr" presetSubtype="0" presetID="1" grpId="10" fill="hold">
                                  <p:stCondLst>
                                    <p:cond delay="100"/>
                                  </p:stCondLst>
                                  <p:iterate type="el" backwards="0">
                                    <p:tmAbs val="0"/>
                                  </p:iterate>
                                  <p:childTnLst>
                                    <p:set>
                                      <p:cBhvr>
                                        <p:cTn id="49" fill="hold"/>
                                        <p:tgtEl>
                                          <p:spTgt spid="130">
                                            <p:bg/>
                                          </p:spTgt>
                                        </p:tgtEl>
                                        <p:attrNameLst>
                                          <p:attrName>style.visibility</p:attrName>
                                        </p:attrNameLst>
                                      </p:cBhvr>
                                      <p:to>
                                        <p:strVal val="visible"/>
                                      </p:to>
                                    </p:set>
                                  </p:childTnLst>
                                </p:cTn>
                              </p:par>
                              <p:par>
                                <p:cTn id="50" presetClass="entr" presetSubtype="0" presetID="1" grpId="10" fill="hold">
                                  <p:stCondLst>
                                    <p:cond delay="0"/>
                                  </p:stCondLst>
                                  <p:iterate type="el" backwards="0">
                                    <p:tmAbs val="0"/>
                                  </p:iterate>
                                  <p:childTnLst>
                                    <p:set>
                                      <p:cBhvr>
                                        <p:cTn id="51" fill="hold"/>
                                        <p:tgtEl>
                                          <p:spTgt spid="130">
                                            <p:txEl>
                                              <p:pRg st="0" end="0"/>
                                            </p:txEl>
                                          </p:spTgt>
                                        </p:tgtEl>
                                        <p:attrNameLst>
                                          <p:attrName>style.visibility</p:attrName>
                                        </p:attrNameLst>
                                      </p:cBhvr>
                                      <p:to>
                                        <p:strVal val="visible"/>
                                      </p:to>
                                    </p:set>
                                  </p:childTnLst>
                                </p:cTn>
                              </p:par>
                            </p:childTnLst>
                          </p:cTn>
                        </p:par>
                        <p:par>
                          <p:cTn id="52" fill="hold">
                            <p:stCondLst>
                              <p:cond delay="0"/>
                            </p:stCondLst>
                            <p:childTnLst>
                              <p:par>
                                <p:cTn id="53" nodeType="afterEffect" presetClass="entr" presetSubtype="0" presetID="1" grpId="11" fill="hold">
                                  <p:stCondLst>
                                    <p:cond delay="100"/>
                                  </p:stCondLst>
                                  <p:iterate type="el" backwards="0">
                                    <p:tmAbs val="0"/>
                                  </p:iterate>
                                  <p:childTnLst>
                                    <p:set>
                                      <p:cBhvr>
                                        <p:cTn id="54" fill="hold"/>
                                        <p:tgtEl>
                                          <p:spTgt spid="131">
                                            <p:bg/>
                                          </p:spTgt>
                                        </p:tgtEl>
                                        <p:attrNameLst>
                                          <p:attrName>style.visibility</p:attrName>
                                        </p:attrNameLst>
                                      </p:cBhvr>
                                      <p:to>
                                        <p:strVal val="visible"/>
                                      </p:to>
                                    </p:set>
                                  </p:childTnLst>
                                </p:cTn>
                              </p:par>
                              <p:par>
                                <p:cTn id="55" presetClass="entr" presetSubtype="0" presetID="1" grpId="11" fill="hold">
                                  <p:stCondLst>
                                    <p:cond delay="0"/>
                                  </p:stCondLst>
                                  <p:iterate type="el" backwards="0">
                                    <p:tmAbs val="0"/>
                                  </p:iterate>
                                  <p:childTnLst>
                                    <p:set>
                                      <p:cBhvr>
                                        <p:cTn id="56" fill="hold"/>
                                        <p:tgtEl>
                                          <p:spTgt spid="131">
                                            <p:txEl>
                                              <p:pRg st="0" end="0"/>
                                            </p:txEl>
                                          </p:spTgt>
                                        </p:tgtEl>
                                        <p:attrNameLst>
                                          <p:attrName>style.visibility</p:attrName>
                                        </p:attrNameLst>
                                      </p:cBhvr>
                                      <p:to>
                                        <p:strVal val="visible"/>
                                      </p:to>
                                    </p:set>
                                  </p:childTnLst>
                                </p:cTn>
                              </p:par>
                            </p:childTnLst>
                          </p:cTn>
                        </p:par>
                        <p:par>
                          <p:cTn id="57" fill="hold">
                            <p:stCondLst>
                              <p:cond delay="0"/>
                            </p:stCondLst>
                            <p:childTnLst>
                              <p:par>
                                <p:cTn id="58" nodeType="afterEffect" presetClass="entr" presetSubtype="0" presetID="1" grpId="12" fill="hold">
                                  <p:stCondLst>
                                    <p:cond delay="100"/>
                                  </p:stCondLst>
                                  <p:iterate type="el" backwards="0">
                                    <p:tmAbs val="0"/>
                                  </p:iterate>
                                  <p:childTnLst>
                                    <p:set>
                                      <p:cBhvr>
                                        <p:cTn id="59" fill="hold"/>
                                        <p:tgtEl>
                                          <p:spTgt spid="136">
                                            <p:bg/>
                                          </p:spTgt>
                                        </p:tgtEl>
                                        <p:attrNameLst>
                                          <p:attrName>style.visibility</p:attrName>
                                        </p:attrNameLst>
                                      </p:cBhvr>
                                      <p:to>
                                        <p:strVal val="visible"/>
                                      </p:to>
                                    </p:set>
                                  </p:childTnLst>
                                </p:cTn>
                              </p:par>
                              <p:par>
                                <p:cTn id="60" presetClass="entr" presetSubtype="0" presetID="1" grpId="12" fill="hold">
                                  <p:stCondLst>
                                    <p:cond delay="0"/>
                                  </p:stCondLst>
                                  <p:iterate type="el" backwards="0">
                                    <p:tmAbs val="0"/>
                                  </p:iterate>
                                  <p:childTnLst>
                                    <p:set>
                                      <p:cBhvr>
                                        <p:cTn id="61" fill="hold"/>
                                        <p:tgtEl>
                                          <p:spTgt spid="136">
                                            <p:txEl>
                                              <p:pRg st="0" end="0"/>
                                            </p:txEl>
                                          </p:spTgt>
                                        </p:tgtEl>
                                        <p:attrNameLst>
                                          <p:attrName>style.visibility</p:attrName>
                                        </p:attrNameLst>
                                      </p:cBhvr>
                                      <p:to>
                                        <p:strVal val="visible"/>
                                      </p:to>
                                    </p:set>
                                  </p:childTnLst>
                                </p:cTn>
                              </p:par>
                            </p:childTnLst>
                          </p:cTn>
                        </p:par>
                        <p:par>
                          <p:cTn id="62" fill="hold">
                            <p:stCondLst>
                              <p:cond delay="0"/>
                            </p:stCondLst>
                            <p:childTnLst>
                              <p:par>
                                <p:cTn id="63" nodeType="afterEffect" presetClass="entr" presetSubtype="0" presetID="1" grpId="13" fill="hold">
                                  <p:stCondLst>
                                    <p:cond delay="100"/>
                                  </p:stCondLst>
                                  <p:iterate type="el" backwards="0">
                                    <p:tmAbs val="0"/>
                                  </p:iterate>
                                  <p:childTnLst>
                                    <p:set>
                                      <p:cBhvr>
                                        <p:cTn id="64" fill="hold"/>
                                        <p:tgtEl>
                                          <p:spTgt spid="134">
                                            <p:bg/>
                                          </p:spTgt>
                                        </p:tgtEl>
                                        <p:attrNameLst>
                                          <p:attrName>style.visibility</p:attrName>
                                        </p:attrNameLst>
                                      </p:cBhvr>
                                      <p:to>
                                        <p:strVal val="visible"/>
                                      </p:to>
                                    </p:set>
                                  </p:childTnLst>
                                </p:cTn>
                              </p:par>
                              <p:par>
                                <p:cTn id="65" presetClass="entr" presetSubtype="0" presetID="1" grpId="13" fill="hold">
                                  <p:stCondLst>
                                    <p:cond delay="0"/>
                                  </p:stCondLst>
                                  <p:iterate type="el" backwards="0">
                                    <p:tmAbs val="0"/>
                                  </p:iterate>
                                  <p:childTnLst>
                                    <p:set>
                                      <p:cBhvr>
                                        <p:cTn id="66" fill="hold"/>
                                        <p:tgtEl>
                                          <p:spTgt spid="134">
                                            <p:txEl>
                                              <p:pRg st="0" end="0"/>
                                            </p:txEl>
                                          </p:spTgt>
                                        </p:tgtEl>
                                        <p:attrNameLst>
                                          <p:attrName>style.visibility</p:attrName>
                                        </p:attrNameLst>
                                      </p:cBhvr>
                                      <p:to>
                                        <p:strVal val="visible"/>
                                      </p:to>
                                    </p:set>
                                  </p:childTnLst>
                                </p:cTn>
                              </p:par>
                            </p:childTnLst>
                          </p:cTn>
                        </p:par>
                        <p:par>
                          <p:cTn id="67" fill="hold">
                            <p:stCondLst>
                              <p:cond delay="0"/>
                            </p:stCondLst>
                            <p:childTnLst>
                              <p:par>
                                <p:cTn id="68" nodeType="afterEffect" presetClass="entr" presetSubtype="0" presetID="1" grpId="14" fill="hold">
                                  <p:stCondLst>
                                    <p:cond delay="100"/>
                                  </p:stCondLst>
                                  <p:iterate type="el" backwards="0">
                                    <p:tmAbs val="0"/>
                                  </p:iterate>
                                  <p:childTnLst>
                                    <p:set>
                                      <p:cBhvr>
                                        <p:cTn id="69" fill="hold"/>
                                        <p:tgtEl>
                                          <p:spTgt spid="133">
                                            <p:bg/>
                                          </p:spTgt>
                                        </p:tgtEl>
                                        <p:attrNameLst>
                                          <p:attrName>style.visibility</p:attrName>
                                        </p:attrNameLst>
                                      </p:cBhvr>
                                      <p:to>
                                        <p:strVal val="visible"/>
                                      </p:to>
                                    </p:set>
                                  </p:childTnLst>
                                </p:cTn>
                              </p:par>
                              <p:par>
                                <p:cTn id="70" presetClass="entr" presetSubtype="0" presetID="1" grpId="14" fill="hold">
                                  <p:stCondLst>
                                    <p:cond delay="0"/>
                                  </p:stCondLst>
                                  <p:iterate type="el" backwards="0">
                                    <p:tmAbs val="0"/>
                                  </p:iterate>
                                  <p:childTnLst>
                                    <p:set>
                                      <p:cBhvr>
                                        <p:cTn id="71" fill="hold"/>
                                        <p:tgtEl>
                                          <p:spTgt spid="133">
                                            <p:txEl>
                                              <p:pRg st="0" end="0"/>
                                            </p:txEl>
                                          </p:spTgt>
                                        </p:tgtEl>
                                        <p:attrNameLst>
                                          <p:attrName>style.visibility</p:attrName>
                                        </p:attrNameLst>
                                      </p:cBhvr>
                                      <p:to>
                                        <p:strVal val="visible"/>
                                      </p:to>
                                    </p:set>
                                  </p:childTnLst>
                                </p:cTn>
                              </p:par>
                            </p:childTnLst>
                          </p:cTn>
                        </p:par>
                        <p:par>
                          <p:cTn id="72" fill="hold">
                            <p:stCondLst>
                              <p:cond delay="0"/>
                            </p:stCondLst>
                            <p:childTnLst>
                              <p:par>
                                <p:cTn id="73" nodeType="afterEffect" presetClass="entr" presetSubtype="0" presetID="1" grpId="15" fill="hold">
                                  <p:stCondLst>
                                    <p:cond delay="100"/>
                                  </p:stCondLst>
                                  <p:iterate type="el" backwards="0">
                                    <p:tmAbs val="0"/>
                                  </p:iterate>
                                  <p:childTnLst>
                                    <p:set>
                                      <p:cBhvr>
                                        <p:cTn id="74" fill="hold"/>
                                        <p:tgtEl>
                                          <p:spTgt spid="139">
                                            <p:bg/>
                                          </p:spTgt>
                                        </p:tgtEl>
                                        <p:attrNameLst>
                                          <p:attrName>style.visibility</p:attrName>
                                        </p:attrNameLst>
                                      </p:cBhvr>
                                      <p:to>
                                        <p:strVal val="visible"/>
                                      </p:to>
                                    </p:set>
                                  </p:childTnLst>
                                </p:cTn>
                              </p:par>
                              <p:par>
                                <p:cTn id="75" presetClass="entr" presetSubtype="0" presetID="1" grpId="15" fill="hold">
                                  <p:stCondLst>
                                    <p:cond delay="0"/>
                                  </p:stCondLst>
                                  <p:iterate type="el" backwards="0">
                                    <p:tmAbs val="0"/>
                                  </p:iterate>
                                  <p:childTnLst>
                                    <p:set>
                                      <p:cBhvr>
                                        <p:cTn id="76" fill="hold"/>
                                        <p:tgtEl>
                                          <p:spTgt spid="139">
                                            <p:txEl>
                                              <p:pRg st="0" end="0"/>
                                            </p:txEl>
                                          </p:spTgt>
                                        </p:tgtEl>
                                        <p:attrNameLst>
                                          <p:attrName>style.visibility</p:attrName>
                                        </p:attrNameLst>
                                      </p:cBhvr>
                                      <p:to>
                                        <p:strVal val="visible"/>
                                      </p:to>
                                    </p:set>
                                  </p:childTnLst>
                                </p:cTn>
                              </p:par>
                            </p:childTnLst>
                          </p:cTn>
                        </p:par>
                        <p:par>
                          <p:cTn id="77" fill="hold">
                            <p:stCondLst>
                              <p:cond delay="0"/>
                            </p:stCondLst>
                            <p:childTnLst>
                              <p:par>
                                <p:cTn id="78" nodeType="afterEffect" presetClass="entr" presetSubtype="0" presetID="1" grpId="16" fill="hold">
                                  <p:stCondLst>
                                    <p:cond delay="100"/>
                                  </p:stCondLst>
                                  <p:iterate type="el" backwards="0">
                                    <p:tmAbs val="0"/>
                                  </p:iterate>
                                  <p:childTnLst>
                                    <p:set>
                                      <p:cBhvr>
                                        <p:cTn id="79" fill="hold"/>
                                        <p:tgtEl>
                                          <p:spTgt spid="140">
                                            <p:bg/>
                                          </p:spTgt>
                                        </p:tgtEl>
                                        <p:attrNameLst>
                                          <p:attrName>style.visibility</p:attrName>
                                        </p:attrNameLst>
                                      </p:cBhvr>
                                      <p:to>
                                        <p:strVal val="visible"/>
                                      </p:to>
                                    </p:set>
                                  </p:childTnLst>
                                </p:cTn>
                              </p:par>
                              <p:par>
                                <p:cTn id="80" presetClass="entr" presetSubtype="0" presetID="1" grpId="16" fill="hold">
                                  <p:stCondLst>
                                    <p:cond delay="0"/>
                                  </p:stCondLst>
                                  <p:iterate type="el" backwards="0">
                                    <p:tmAbs val="0"/>
                                  </p:iterate>
                                  <p:childTnLst>
                                    <p:set>
                                      <p:cBhvr>
                                        <p:cTn id="81" fill="hold"/>
                                        <p:tgtEl>
                                          <p:spTgt spid="140">
                                            <p:txEl>
                                              <p:pRg st="0" end="0"/>
                                            </p:txEl>
                                          </p:spTgt>
                                        </p:tgtEl>
                                        <p:attrNameLst>
                                          <p:attrName>style.visibility</p:attrName>
                                        </p:attrNameLst>
                                      </p:cBhvr>
                                      <p:to>
                                        <p:strVal val="visible"/>
                                      </p:to>
                                    </p:set>
                                  </p:childTnLst>
                                </p:cTn>
                              </p:par>
                            </p:childTnLst>
                          </p:cTn>
                        </p:par>
                        <p:par>
                          <p:cTn id="82" fill="hold">
                            <p:stCondLst>
                              <p:cond delay="0"/>
                            </p:stCondLst>
                            <p:childTnLst>
                              <p:par>
                                <p:cTn id="83" nodeType="afterEffect" presetClass="entr" presetSubtype="0" presetID="1" grpId="17" fill="hold">
                                  <p:stCondLst>
                                    <p:cond delay="100"/>
                                  </p:stCondLst>
                                  <p:iterate type="el" backwards="0">
                                    <p:tmAbs val="0"/>
                                  </p:iterate>
                                  <p:childTnLst>
                                    <p:set>
                                      <p:cBhvr>
                                        <p:cTn id="84" fill="hold"/>
                                        <p:tgtEl>
                                          <p:spTgt spid="138">
                                            <p:bg/>
                                          </p:spTgt>
                                        </p:tgtEl>
                                        <p:attrNameLst>
                                          <p:attrName>style.visibility</p:attrName>
                                        </p:attrNameLst>
                                      </p:cBhvr>
                                      <p:to>
                                        <p:strVal val="visible"/>
                                      </p:to>
                                    </p:set>
                                  </p:childTnLst>
                                </p:cTn>
                              </p:par>
                              <p:par>
                                <p:cTn id="85" presetClass="entr" presetSubtype="0" presetID="1" grpId="17" fill="hold">
                                  <p:stCondLst>
                                    <p:cond delay="0"/>
                                  </p:stCondLst>
                                  <p:iterate type="el" backwards="0">
                                    <p:tmAbs val="0"/>
                                  </p:iterate>
                                  <p:childTnLst>
                                    <p:set>
                                      <p:cBhvr>
                                        <p:cTn id="86" fill="hold"/>
                                        <p:tgtEl>
                                          <p:spTgt spid="138">
                                            <p:txEl>
                                              <p:pRg st="0" end="0"/>
                                            </p:txEl>
                                          </p:spTgt>
                                        </p:tgtEl>
                                        <p:attrNameLst>
                                          <p:attrName>style.visibility</p:attrName>
                                        </p:attrNameLst>
                                      </p:cBhvr>
                                      <p:to>
                                        <p:strVal val="visible"/>
                                      </p:to>
                                    </p:set>
                                  </p:childTnLst>
                                </p:cTn>
                              </p:par>
                            </p:childTnLst>
                          </p:cTn>
                        </p:par>
                        <p:par>
                          <p:cTn id="87" fill="hold">
                            <p:stCondLst>
                              <p:cond delay="0"/>
                            </p:stCondLst>
                            <p:childTnLst>
                              <p:par>
                                <p:cTn id="88" nodeType="afterEffect" presetClass="entr" presetSubtype="0" presetID="1" grpId="18" fill="hold">
                                  <p:stCondLst>
                                    <p:cond delay="100"/>
                                  </p:stCondLst>
                                  <p:iterate type="el" backwards="0">
                                    <p:tmAbs val="0"/>
                                  </p:iterate>
                                  <p:childTnLst>
                                    <p:set>
                                      <p:cBhvr>
                                        <p:cTn id="89" fill="hold"/>
                                        <p:tgtEl>
                                          <p:spTgt spid="141">
                                            <p:bg/>
                                          </p:spTgt>
                                        </p:tgtEl>
                                        <p:attrNameLst>
                                          <p:attrName>style.visibility</p:attrName>
                                        </p:attrNameLst>
                                      </p:cBhvr>
                                      <p:to>
                                        <p:strVal val="visible"/>
                                      </p:to>
                                    </p:set>
                                  </p:childTnLst>
                                </p:cTn>
                              </p:par>
                              <p:par>
                                <p:cTn id="90" presetClass="entr" presetSubtype="0" presetID="1" grpId="18" fill="hold">
                                  <p:stCondLst>
                                    <p:cond delay="0"/>
                                  </p:stCondLst>
                                  <p:iterate type="el" backwards="0">
                                    <p:tmAbs val="0"/>
                                  </p:iterate>
                                  <p:childTnLst>
                                    <p:set>
                                      <p:cBhvr>
                                        <p:cTn id="91" fill="hold"/>
                                        <p:tgtEl>
                                          <p:spTgt spid="141">
                                            <p:txEl>
                                              <p:pRg st="0" end="0"/>
                                            </p:txEl>
                                          </p:spTgt>
                                        </p:tgtEl>
                                        <p:attrNameLst>
                                          <p:attrName>style.visibility</p:attrName>
                                        </p:attrNameLst>
                                      </p:cBhvr>
                                      <p:to>
                                        <p:strVal val="visible"/>
                                      </p:to>
                                    </p:set>
                                  </p:childTnLst>
                                </p:cTn>
                              </p:par>
                            </p:childTnLst>
                          </p:cTn>
                        </p:par>
                        <p:par>
                          <p:cTn id="92" fill="hold">
                            <p:stCondLst>
                              <p:cond delay="0"/>
                            </p:stCondLst>
                            <p:childTnLst>
                              <p:par>
                                <p:cTn id="93" nodeType="afterEffect" presetClass="entr" presetSubtype="0" presetID="1" grpId="19" fill="hold">
                                  <p:stCondLst>
                                    <p:cond delay="100"/>
                                  </p:stCondLst>
                                  <p:iterate type="el" backwards="0">
                                    <p:tmAbs val="0"/>
                                  </p:iterate>
                                  <p:childTnLst>
                                    <p:set>
                                      <p:cBhvr>
                                        <p:cTn id="94" fill="hold"/>
                                        <p:tgtEl>
                                          <p:spTgt spid="142">
                                            <p:bg/>
                                          </p:spTgt>
                                        </p:tgtEl>
                                        <p:attrNameLst>
                                          <p:attrName>style.visibility</p:attrName>
                                        </p:attrNameLst>
                                      </p:cBhvr>
                                      <p:to>
                                        <p:strVal val="visible"/>
                                      </p:to>
                                    </p:set>
                                  </p:childTnLst>
                                </p:cTn>
                              </p:par>
                              <p:par>
                                <p:cTn id="95" presetClass="entr" presetSubtype="0" presetID="1" grpId="19" fill="hold">
                                  <p:stCondLst>
                                    <p:cond delay="0"/>
                                  </p:stCondLst>
                                  <p:iterate type="el" backwards="0">
                                    <p:tmAbs val="0"/>
                                  </p:iterate>
                                  <p:childTnLst>
                                    <p:set>
                                      <p:cBhvr>
                                        <p:cTn id="96" fill="hold"/>
                                        <p:tgtEl>
                                          <p:spTgt spid="142">
                                            <p:txEl>
                                              <p:pRg st="0" end="0"/>
                                            </p:txEl>
                                          </p:spTgt>
                                        </p:tgtEl>
                                        <p:attrNameLst>
                                          <p:attrName>style.visibility</p:attrName>
                                        </p:attrNameLst>
                                      </p:cBhvr>
                                      <p:to>
                                        <p:strVal val="visible"/>
                                      </p:to>
                                    </p:set>
                                  </p:childTnLst>
                                </p:cTn>
                              </p:par>
                            </p:childTnLst>
                          </p:cTn>
                        </p:par>
                        <p:par>
                          <p:cTn id="97" fill="hold">
                            <p:stCondLst>
                              <p:cond delay="0"/>
                            </p:stCondLst>
                            <p:childTnLst>
                              <p:par>
                                <p:cTn id="98" nodeType="afterEffect" presetClass="entr" presetSubtype="0" presetID="1" grpId="20" fill="hold">
                                  <p:stCondLst>
                                    <p:cond delay="100"/>
                                  </p:stCondLst>
                                  <p:iterate type="el" backwards="0">
                                    <p:tmAbs val="0"/>
                                  </p:iterate>
                                  <p:childTnLst>
                                    <p:set>
                                      <p:cBhvr>
                                        <p:cTn id="99" fill="hold"/>
                                        <p:tgtEl>
                                          <p:spTgt spid="143">
                                            <p:bg/>
                                          </p:spTgt>
                                        </p:tgtEl>
                                        <p:attrNameLst>
                                          <p:attrName>style.visibility</p:attrName>
                                        </p:attrNameLst>
                                      </p:cBhvr>
                                      <p:to>
                                        <p:strVal val="visible"/>
                                      </p:to>
                                    </p:set>
                                  </p:childTnLst>
                                </p:cTn>
                              </p:par>
                              <p:par>
                                <p:cTn id="100" presetClass="entr" presetSubtype="0" presetID="1" grpId="20" fill="hold">
                                  <p:stCondLst>
                                    <p:cond delay="0"/>
                                  </p:stCondLst>
                                  <p:iterate type="el" backwards="0">
                                    <p:tmAbs val="0"/>
                                  </p:iterate>
                                  <p:childTnLst>
                                    <p:set>
                                      <p:cBhvr>
                                        <p:cTn id="101" fill="hold"/>
                                        <p:tgtEl>
                                          <p:spTgt spid="143">
                                            <p:txEl>
                                              <p:pRg st="0" end="0"/>
                                            </p:txEl>
                                          </p:spTgt>
                                        </p:tgtEl>
                                        <p:attrNameLst>
                                          <p:attrName>style.visibility</p:attrName>
                                        </p:attrNameLst>
                                      </p:cBhvr>
                                      <p:to>
                                        <p:strVal val="visible"/>
                                      </p:to>
                                    </p:set>
                                  </p:childTnLst>
                                </p:cTn>
                              </p:par>
                            </p:childTnLst>
                          </p:cTn>
                        </p:par>
                        <p:par>
                          <p:cTn id="102" fill="hold">
                            <p:stCondLst>
                              <p:cond delay="0"/>
                            </p:stCondLst>
                            <p:childTnLst>
                              <p:par>
                                <p:cTn id="103" nodeType="afterEffect" presetClass="entr" presetSubtype="0" presetID="1" grpId="21" fill="hold">
                                  <p:stCondLst>
                                    <p:cond delay="100"/>
                                  </p:stCondLst>
                                  <p:iterate type="el" backwards="0">
                                    <p:tmAbs val="0"/>
                                  </p:iterate>
                                  <p:childTnLst>
                                    <p:set>
                                      <p:cBhvr>
                                        <p:cTn id="104" fill="hold"/>
                                        <p:tgtEl>
                                          <p:spTgt spid="144">
                                            <p:bg/>
                                          </p:spTgt>
                                        </p:tgtEl>
                                        <p:attrNameLst>
                                          <p:attrName>style.visibility</p:attrName>
                                        </p:attrNameLst>
                                      </p:cBhvr>
                                      <p:to>
                                        <p:strVal val="visible"/>
                                      </p:to>
                                    </p:set>
                                  </p:childTnLst>
                                </p:cTn>
                              </p:par>
                              <p:par>
                                <p:cTn id="105" presetClass="entr" presetSubtype="0" presetID="1" grpId="21" fill="hold">
                                  <p:stCondLst>
                                    <p:cond delay="0"/>
                                  </p:stCondLst>
                                  <p:iterate type="el" backwards="0">
                                    <p:tmAbs val="0"/>
                                  </p:iterate>
                                  <p:childTnLst>
                                    <p:set>
                                      <p:cBhvr>
                                        <p:cTn id="106" fill="hold"/>
                                        <p:tgtEl>
                                          <p:spTgt spid="144">
                                            <p:txEl>
                                              <p:pRg st="0" end="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43" grpId="20"/>
      <p:bldP build="p" bldLvl="5" animBg="1" rev="0" advAuto="0" spid="139" grpId="15"/>
      <p:bldP build="p" bldLvl="5" animBg="1" rev="0" advAuto="0" spid="131" grpId="11"/>
      <p:bldP build="p" bldLvl="5" animBg="1" rev="0" advAuto="0" spid="141" grpId="18"/>
      <p:bldP build="p" bldLvl="5" animBg="1" rev="0" advAuto="0" spid="127" grpId="5"/>
      <p:bldP build="p" bldLvl="5" animBg="1" rev="0" advAuto="0" spid="140" grpId="16"/>
      <p:bldP build="whole" bldLvl="1" animBg="1" rev="0" advAuto="0" spid="125" grpId="1"/>
      <p:bldP build="p" bldLvl="5" animBg="1" rev="0" advAuto="0" spid="134" grpId="13"/>
      <p:bldP build="p" bldLvl="5" animBg="1" rev="0" advAuto="0" spid="135" grpId="3"/>
      <p:bldP build="p" bldLvl="5" animBg="1" rev="0" advAuto="0" spid="136" grpId="12"/>
      <p:bldP build="p" bldLvl="5" animBg="1" rev="0" advAuto="0" spid="124" grpId="2"/>
      <p:bldP build="p" bldLvl="5" animBg="1" rev="0" advAuto="0" spid="133" grpId="14"/>
      <p:bldP build="p" bldLvl="5" animBg="1" rev="0" advAuto="0" spid="130" grpId="10"/>
      <p:bldP build="p" bldLvl="5" animBg="1" rev="0" advAuto="0" spid="142" grpId="19"/>
      <p:bldP build="p" bldLvl="5" animBg="1" rev="0" advAuto="0" spid="132" grpId="9"/>
      <p:bldP build="p" bldLvl="5" animBg="1" rev="0" advAuto="0" spid="126" grpId="4"/>
      <p:bldP build="p" bldLvl="5" animBg="1" rev="0" advAuto="0" spid="129" grpId="8"/>
      <p:bldP build="p" bldLvl="5" animBg="1" rev="0" advAuto="0" spid="138" grpId="17"/>
      <p:bldP build="p" bldLvl="5" animBg="1" rev="0" advAuto="0" spid="144" grpId="21"/>
      <p:bldP build="p" bldLvl="5" animBg="1" rev="0" advAuto="0" spid="128" grpId="7"/>
      <p:bldP build="p" bldLvl="5" animBg="1" rev="0" advAuto="0" spid="137" grpId="6"/>
    </p:bldLst>
  </p:timing>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Shape 146"/>
          <p:cNvSpPr/>
          <p:nvPr/>
        </p:nvSpPr>
        <p:spPr>
          <a:xfrm>
            <a:off x="1788219" y="1178884"/>
            <a:ext cx="9428362" cy="7994270"/>
          </a:xfrm>
          <a:prstGeom prst="rect">
            <a:avLst/>
          </a:prstGeom>
          <a:solidFill>
            <a:srgbClr val="EDEDED"/>
          </a:solidFill>
          <a:ln w="25400">
            <a:solidFill/>
            <a:miter lim="400000"/>
          </a:ln>
          <a:extLst>
            <a:ext uri="{C572A759-6A51-4108-AA02-DFA0A04FC94B}">
              <ma14:wrappingTextBoxFlag xmlns:ma14="http://schemas.microsoft.com/office/mac/drawingml/2011/main" val="1"/>
            </a:ext>
          </a:extLst>
        </p:spPr>
        <p:txBody>
          <a:bodyPr lIns="254000" tIns="254000" rIns="254000" bIns="254000" anchor="ctr">
            <a:spAutoFit/>
          </a:bodyPr>
          <a:lstStyle/>
          <a:p>
            <a:pPr lvl="0" algn="l">
              <a:defRPr sz="1800"/>
            </a:pPr>
            <a:r>
              <a:rPr sz="1700">
                <a:latin typeface="Inconsolata"/>
                <a:ea typeface="Inconsolata"/>
                <a:cs typeface="Inconsolata"/>
                <a:sym typeface="Inconsolata"/>
              </a:rPr>
              <a:t>Bpipe Version 0.9.8.6_rc2   Built on Mon Sep 01 10:42:49 CEST 2014</a:t>
            </a:r>
            <a:endParaRPr sz="1700">
              <a:latin typeface="Inconsolata"/>
              <a:ea typeface="Inconsolata"/>
              <a:cs typeface="Inconsolata"/>
              <a:sym typeface="Inconsolata"/>
            </a:endParaRPr>
          </a:p>
          <a:p>
            <a:pPr lvl="0" algn="l">
              <a:defRPr sz="1800"/>
            </a:pP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usage: bpipe [run|test|debug|execute] [options] &lt;pipeline&gt; &lt;in1&gt; &lt;in2&gt;...</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retry [test]</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stop</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history</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log</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jobs</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checks</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status</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cleanup</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query</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preserve</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diagram &lt;pipeline&gt; &lt;in1&gt; &lt;in2&gt;...</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diagrameditor &lt;pipeline&gt; &lt;in1&gt; &lt;in2&gt;...</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-d,--dir &lt;arg&gt;                   output directory</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-f,--filename &lt;arg&gt;              output file name of report</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-h,--help                        usage information</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-L,--interval &lt;arg&gt;              the default genomic interval to execute</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pipeline for (samtools format)</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-l,--resource &lt;resource=value&gt;   place limit on named resource</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-m,--memory &lt;arg&gt;                maximum memory</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-n,--threads &lt;arg&gt;               maximum threads</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-p,--param &lt;param=value&gt;         defines a pipeline parameter</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-r,--report                      generate an HTML report / documentation</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for pipeline</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-R,--report &lt;arg&gt;                generate report using named template</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-t,--test                        test mode</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-u,--until &lt;arg&gt;                 run until stage given</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-v,--verbose                     print internal logging to standard error</a:t>
            </a:r>
            <a:endParaRPr sz="1700">
              <a:latin typeface="Inconsolata"/>
              <a:ea typeface="Inconsolata"/>
              <a:cs typeface="Inconsolata"/>
              <a:sym typeface="Inconsolata"/>
            </a:endParaRPr>
          </a:p>
          <a:p>
            <a:pPr lvl="0" algn="l">
              <a:defRPr sz="1800"/>
            </a:pPr>
            <a:r>
              <a:rPr sz="1700">
                <a:latin typeface="Inconsolata"/>
                <a:ea typeface="Inconsolata"/>
                <a:cs typeface="Inconsolata"/>
                <a:sym typeface="Inconsolata"/>
              </a:rPr>
              <a:t> -y,--yes                         answer yes to any prompts or questions</a:t>
            </a:r>
          </a:p>
        </p:txBody>
      </p:sp>
      <p:sp>
        <p:nvSpPr>
          <p:cNvPr id="147" name="Shape 147"/>
          <p:cNvSpPr/>
          <p:nvPr>
            <p:ph type="title"/>
          </p:nvPr>
        </p:nvSpPr>
        <p:spPr>
          <a:xfrm>
            <a:off x="952500" y="241300"/>
            <a:ext cx="11099800" cy="846088"/>
          </a:xfrm>
          <a:prstGeom prst="rect">
            <a:avLst/>
          </a:prstGeom>
        </p:spPr>
        <p:txBody>
          <a:bodyPr/>
          <a:lstStyle>
            <a:lvl1pPr defTabSz="362204">
              <a:defRPr sz="4960"/>
            </a:lvl1pPr>
          </a:lstStyle>
          <a:p>
            <a:pPr lvl="0">
              <a:defRPr sz="1800"/>
            </a:pPr>
            <a:r>
              <a:rPr sz="4960"/>
              <a:t>bpipe command line utility</a:t>
            </a:r>
          </a:p>
        </p:txBody>
      </p:sp>
      <p:sp>
        <p:nvSpPr>
          <p:cNvPr id="148" name="Shape 14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149" name="Shape 149"/>
          <p:cNvSpPr/>
          <p:nvPr/>
        </p:nvSpPr>
        <p:spPr>
          <a:xfrm>
            <a:off x="3441700" y="1879600"/>
            <a:ext cx="2637582" cy="355600"/>
          </a:xfrm>
          <a:prstGeom prst="rect">
            <a:avLst/>
          </a:prstGeom>
          <a:ln w="25400">
            <a:solidFill/>
            <a:miter lim="400000"/>
          </a:ln>
        </p:spPr>
        <p:txBody>
          <a:bodyPr lIns="0" tIns="0" rIns="0" bIns="0" anchor="ctr"/>
          <a:lstStyle/>
          <a:p>
            <a:pPr lvl="0">
              <a:defRPr sz="2400"/>
            </a:pP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Shape 151"/>
          <p:cNvSpPr/>
          <p:nvPr/>
        </p:nvSpPr>
        <p:spPr>
          <a:xfrm>
            <a:off x="6951860" y="7181753"/>
            <a:ext cx="532693" cy="1100058"/>
          </a:xfrm>
          <a:prstGeom prst="line">
            <a:avLst/>
          </a:prstGeom>
          <a:ln w="25400">
            <a:solidFill/>
            <a:miter lim="400000"/>
            <a:tailEnd type="triangle"/>
          </a:ln>
        </p:spPr>
        <p:txBody>
          <a:bodyPr lIns="50800" tIns="50800" rIns="50800" bIns="50800" anchor="ctr"/>
          <a:lstStyle/>
          <a:p>
            <a:pPr lvl="0">
              <a:defRPr sz="2400"/>
            </a:pPr>
          </a:p>
        </p:txBody>
      </p:sp>
      <p:sp>
        <p:nvSpPr>
          <p:cNvPr id="152" name="Shape 152"/>
          <p:cNvSpPr/>
          <p:nvPr/>
        </p:nvSpPr>
        <p:spPr>
          <a:xfrm>
            <a:off x="8806060" y="7181628"/>
            <a:ext cx="1635735" cy="1400329"/>
          </a:xfrm>
          <a:prstGeom prst="line">
            <a:avLst/>
          </a:prstGeom>
          <a:ln w="25400">
            <a:solidFill/>
            <a:miter lim="400000"/>
            <a:tailEnd type="triangle"/>
          </a:ln>
        </p:spPr>
        <p:txBody>
          <a:bodyPr lIns="50800" tIns="50800" rIns="50800" bIns="50800" anchor="ctr"/>
          <a:lstStyle/>
          <a:p>
            <a:pPr lvl="0">
              <a:defRPr sz="2400"/>
            </a:pPr>
          </a:p>
        </p:txBody>
      </p:sp>
      <p:sp>
        <p:nvSpPr>
          <p:cNvPr id="153" name="Shape 153"/>
          <p:cNvSpPr/>
          <p:nvPr/>
        </p:nvSpPr>
        <p:spPr>
          <a:xfrm flipH="1">
            <a:off x="4515176" y="7181753"/>
            <a:ext cx="1103185" cy="1103185"/>
          </a:xfrm>
          <a:prstGeom prst="line">
            <a:avLst/>
          </a:prstGeom>
          <a:ln w="25400">
            <a:solidFill/>
            <a:miter lim="400000"/>
            <a:tailEnd type="triangle"/>
          </a:ln>
        </p:spPr>
        <p:txBody>
          <a:bodyPr lIns="50800" tIns="50800" rIns="50800" bIns="50800" anchor="ctr"/>
          <a:lstStyle/>
          <a:p>
            <a:pPr lvl="0">
              <a:defRPr sz="2400"/>
            </a:pPr>
          </a:p>
        </p:txBody>
      </p:sp>
      <p:sp>
        <p:nvSpPr>
          <p:cNvPr id="154" name="Shape 154"/>
          <p:cNvSpPr/>
          <p:nvPr/>
        </p:nvSpPr>
        <p:spPr>
          <a:xfrm flipH="1">
            <a:off x="1765967" y="7373026"/>
            <a:ext cx="3143774" cy="690687"/>
          </a:xfrm>
          <a:prstGeom prst="line">
            <a:avLst/>
          </a:prstGeom>
          <a:ln w="25400">
            <a:solidFill/>
            <a:miter lim="400000"/>
            <a:tailEnd type="triangle"/>
          </a:ln>
        </p:spPr>
        <p:txBody>
          <a:bodyPr lIns="50800" tIns="50800" rIns="50800" bIns="50800" anchor="ctr"/>
          <a:lstStyle/>
          <a:p>
            <a:pPr lvl="0">
              <a:defRPr sz="2400"/>
            </a:pPr>
          </a:p>
        </p:txBody>
      </p:sp>
      <p:sp>
        <p:nvSpPr>
          <p:cNvPr id="155" name="Shape 155"/>
          <p:cNvSpPr/>
          <p:nvPr/>
        </p:nvSpPr>
        <p:spPr>
          <a:xfrm>
            <a:off x="6502400" y="2106364"/>
            <a:ext cx="0" cy="1726231"/>
          </a:xfrm>
          <a:prstGeom prst="line">
            <a:avLst/>
          </a:prstGeom>
          <a:ln w="25400">
            <a:solidFill/>
            <a:miter lim="400000"/>
            <a:tailEnd type="triangle"/>
          </a:ln>
        </p:spPr>
        <p:txBody>
          <a:bodyPr lIns="50800" tIns="50800" rIns="50800" bIns="50800" anchor="ctr"/>
          <a:lstStyle/>
          <a:p>
            <a:pPr lvl="0">
              <a:defRPr sz="2400"/>
            </a:pPr>
          </a:p>
        </p:txBody>
      </p:sp>
      <p:sp>
        <p:nvSpPr>
          <p:cNvPr id="156" name="Shape 156"/>
          <p:cNvSpPr/>
          <p:nvPr>
            <p:ph type="title"/>
          </p:nvPr>
        </p:nvSpPr>
        <p:spPr>
          <a:xfrm>
            <a:off x="952500" y="444500"/>
            <a:ext cx="11099800" cy="620614"/>
          </a:xfrm>
          <a:prstGeom prst="rect">
            <a:avLst/>
          </a:prstGeom>
        </p:spPr>
        <p:txBody>
          <a:bodyPr/>
          <a:lstStyle>
            <a:lvl1pPr defTabSz="251206">
              <a:defRPr sz="3440"/>
            </a:lvl1pPr>
          </a:lstStyle>
          <a:p>
            <a:pPr lvl="0">
              <a:defRPr sz="1800"/>
            </a:pPr>
            <a:r>
              <a:rPr sz="3440"/>
              <a:t>Running bpipe pipelines</a:t>
            </a:r>
          </a:p>
        </p:txBody>
      </p:sp>
      <p:sp>
        <p:nvSpPr>
          <p:cNvPr id="157" name="Shape 15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158" name="Shape 158"/>
          <p:cNvSpPr/>
          <p:nvPr/>
        </p:nvSpPr>
        <p:spPr>
          <a:xfrm>
            <a:off x="3784599" y="1442466"/>
            <a:ext cx="5435601" cy="696468"/>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bpipe run align.groovy *.fastq.gz</a:t>
            </a:r>
          </a:p>
        </p:txBody>
      </p:sp>
      <p:sp>
        <p:nvSpPr>
          <p:cNvPr id="159" name="Shape 159"/>
          <p:cNvSpPr/>
          <p:nvPr/>
        </p:nvSpPr>
        <p:spPr>
          <a:xfrm>
            <a:off x="2565400" y="2765581"/>
            <a:ext cx="7874001" cy="407798"/>
          </a:xfrm>
          <a:prstGeom prst="rect">
            <a:avLst/>
          </a:prstGeom>
          <a:solidFill>
            <a:srgbClr val="FFFFFF"/>
          </a:solidFill>
          <a:ln w="25400">
            <a:solidFill/>
            <a:prstDash val="sysDot"/>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100">
                <a:latin typeface="Inconsolata"/>
                <a:ea typeface="Inconsolata"/>
                <a:cs typeface="Inconsolata"/>
                <a:sym typeface="Inconsolata"/>
              </a:defRPr>
            </a:lvl1pPr>
          </a:lstStyle>
          <a:p>
            <a:pPr lvl="0">
              <a:defRPr sz="1800"/>
            </a:pPr>
            <a:r>
              <a:rPr sz="2100"/>
              <a:t>bpipe dynamically compile your pipeline as a groovy class.</a:t>
            </a:r>
          </a:p>
        </p:txBody>
      </p:sp>
      <p:sp>
        <p:nvSpPr>
          <p:cNvPr id="160" name="Shape 160"/>
          <p:cNvSpPr/>
          <p:nvPr/>
        </p:nvSpPr>
        <p:spPr>
          <a:xfrm>
            <a:off x="2451099" y="3883024"/>
            <a:ext cx="8102601" cy="3516885"/>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p>
            <a:pPr lvl="0">
              <a:defRPr sz="1800"/>
            </a:pPr>
            <a:r>
              <a:rPr sz="1200">
                <a:latin typeface="Inconsolata"/>
                <a:ea typeface="Inconsolata"/>
                <a:cs typeface="Inconsolata"/>
                <a:sym typeface="Inconsolata"/>
              </a:rPr>
              <a:t>====================================================================================================</a:t>
            </a:r>
            <a:endParaRPr sz="1200">
              <a:latin typeface="Inconsolata"/>
              <a:ea typeface="Inconsolata"/>
              <a:cs typeface="Inconsolata"/>
              <a:sym typeface="Inconsolata"/>
            </a:endParaRPr>
          </a:p>
          <a:p>
            <a:pPr lvl="0">
              <a:defRPr sz="1800"/>
            </a:pPr>
            <a:r>
              <a:rPr sz="1200">
                <a:latin typeface="Inconsolata"/>
                <a:ea typeface="Inconsolata"/>
                <a:cs typeface="Inconsolata"/>
                <a:sym typeface="Inconsolata"/>
              </a:rPr>
              <a:t>|                              Starting Pipeline at 2014-09-01 13:57                               |</a:t>
            </a:r>
            <a:endParaRPr sz="1200">
              <a:latin typeface="Inconsolata"/>
              <a:ea typeface="Inconsolata"/>
              <a:cs typeface="Inconsolata"/>
              <a:sym typeface="Inconsolata"/>
            </a:endParaRPr>
          </a:p>
          <a:p>
            <a:pPr lvl="0">
              <a:defRPr sz="1800"/>
            </a:pPr>
            <a:r>
              <a:rPr sz="1200">
                <a:latin typeface="Inconsolata"/>
                <a:ea typeface="Inconsolata"/>
                <a:cs typeface="Inconsolata"/>
                <a:sym typeface="Inconsolata"/>
              </a:rPr>
              <a:t>====================================================================================================</a:t>
            </a:r>
            <a:endParaRPr sz="1200">
              <a:latin typeface="Inconsolata"/>
              <a:ea typeface="Inconsolata"/>
              <a:cs typeface="Inconsolata"/>
              <a:sym typeface="Inconsolata"/>
            </a:endParaRPr>
          </a:p>
          <a:p>
            <a:pPr lvl="0">
              <a:defRPr sz="1800"/>
            </a:pPr>
            <a:endParaRPr sz="1200">
              <a:latin typeface="Inconsolata"/>
              <a:ea typeface="Inconsolata"/>
              <a:cs typeface="Inconsolata"/>
              <a:sym typeface="Inconsolata"/>
            </a:endParaRPr>
          </a:p>
          <a:p>
            <a:pPr lvl="0">
              <a:defRPr sz="1800"/>
            </a:pPr>
            <a:r>
              <a:rPr sz="1200">
                <a:latin typeface="Inconsolata"/>
                <a:ea typeface="Inconsolata"/>
                <a:cs typeface="Inconsolata"/>
                <a:sym typeface="Inconsolata"/>
              </a:rPr>
              <a:t>================================== Stage align_bwa [sample1_L001] ==================================</a:t>
            </a:r>
            <a:endParaRPr sz="1200">
              <a:latin typeface="Inconsolata"/>
              <a:ea typeface="Inconsolata"/>
              <a:cs typeface="Inconsolata"/>
              <a:sym typeface="Inconsolata"/>
            </a:endParaRPr>
          </a:p>
          <a:p>
            <a:pPr lvl="0">
              <a:defRPr sz="1800"/>
            </a:pPr>
            <a:endParaRPr sz="1200">
              <a:latin typeface="Inconsolata"/>
              <a:ea typeface="Inconsolata"/>
              <a:cs typeface="Inconsolata"/>
              <a:sym typeface="Inconsolata"/>
            </a:endParaRPr>
          </a:p>
          <a:p>
            <a:pPr lvl="0">
              <a:defRPr sz="1800"/>
            </a:pPr>
            <a:r>
              <a:rPr sz="1200">
                <a:latin typeface="Inconsolata"/>
                <a:ea typeface="Inconsolata"/>
                <a:cs typeface="Inconsolata"/>
                <a:sym typeface="Inconsolata"/>
              </a:rPr>
              <a:t>================================== Stage align_bwa [sample1_L001] ==================================</a:t>
            </a:r>
            <a:endParaRPr sz="1200">
              <a:latin typeface="Inconsolata"/>
              <a:ea typeface="Inconsolata"/>
              <a:cs typeface="Inconsolata"/>
              <a:sym typeface="Inconsolata"/>
            </a:endParaRPr>
          </a:p>
          <a:p>
            <a:pPr lvl="0">
              <a:defRPr sz="1800"/>
            </a:pPr>
            <a:endParaRPr sz="1200">
              <a:latin typeface="Inconsolata"/>
              <a:ea typeface="Inconsolata"/>
              <a:cs typeface="Inconsolata"/>
              <a:sym typeface="Inconsolata"/>
            </a:endParaRPr>
          </a:p>
          <a:p>
            <a:pPr lvl="0">
              <a:defRPr sz="1800"/>
            </a:pPr>
            <a:r>
              <a:rPr sz="1200">
                <a:latin typeface="Inconsolata"/>
                <a:ea typeface="Inconsolata"/>
                <a:cs typeface="Inconsolata"/>
                <a:sym typeface="Inconsolata"/>
              </a:rPr>
              <a:t>================================== Stage align_bwa [sample1_L001] ==================================</a:t>
            </a:r>
            <a:endParaRPr sz="1200">
              <a:latin typeface="Inconsolata"/>
              <a:ea typeface="Inconsolata"/>
              <a:cs typeface="Inconsolata"/>
              <a:sym typeface="Inconsolata"/>
            </a:endParaRPr>
          </a:p>
          <a:p>
            <a:pPr lvl="0">
              <a:defRPr sz="1800"/>
            </a:pPr>
            <a:endParaRPr sz="1200">
              <a:latin typeface="Inconsolata"/>
              <a:ea typeface="Inconsolata"/>
              <a:cs typeface="Inconsolata"/>
              <a:sym typeface="Inconsolata"/>
            </a:endParaRPr>
          </a:p>
          <a:p>
            <a:pPr lvl="0">
              <a:defRPr sz="1800"/>
            </a:pPr>
            <a:r>
              <a:rPr sz="1200">
                <a:latin typeface="Inconsolata"/>
                <a:ea typeface="Inconsolata"/>
                <a:cs typeface="Inconsolata"/>
                <a:sym typeface="Inconsolata"/>
              </a:rPr>
              <a:t>================================== Stage align_bwa [sample1_L001] ==================================</a:t>
            </a:r>
            <a:endParaRPr sz="1200">
              <a:latin typeface="Inconsolata"/>
              <a:ea typeface="Inconsolata"/>
              <a:cs typeface="Inconsolata"/>
              <a:sym typeface="Inconsolata"/>
            </a:endParaRPr>
          </a:p>
          <a:p>
            <a:pPr lvl="0">
              <a:defRPr sz="1800"/>
            </a:pPr>
            <a:endParaRPr sz="1200">
              <a:latin typeface="Inconsolata"/>
              <a:ea typeface="Inconsolata"/>
              <a:cs typeface="Inconsolata"/>
              <a:sym typeface="Inconsolata"/>
            </a:endParaRPr>
          </a:p>
          <a:p>
            <a:pPr lvl="0">
              <a:defRPr sz="1800"/>
            </a:pPr>
            <a:r>
              <a:rPr sz="1200">
                <a:latin typeface="Inconsolata"/>
                <a:ea typeface="Inconsolata"/>
                <a:cs typeface="Inconsolata"/>
                <a:sym typeface="Inconsolata"/>
              </a:rPr>
              <a:t>======================================== Stage picard_merge ========================================</a:t>
            </a:r>
            <a:endParaRPr sz="1200">
              <a:latin typeface="Inconsolata"/>
              <a:ea typeface="Inconsolata"/>
              <a:cs typeface="Inconsolata"/>
              <a:sym typeface="Inconsolata"/>
            </a:endParaRPr>
          </a:p>
          <a:p>
            <a:pPr lvl="0">
              <a:defRPr sz="1800"/>
            </a:pPr>
            <a:endParaRPr sz="1200">
              <a:latin typeface="Inconsolata"/>
              <a:ea typeface="Inconsolata"/>
              <a:cs typeface="Inconsolata"/>
              <a:sym typeface="Inconsolata"/>
            </a:endParaRPr>
          </a:p>
          <a:p>
            <a:pPr lvl="0">
              <a:defRPr sz="1800"/>
            </a:pPr>
            <a:r>
              <a:rPr sz="1200">
                <a:latin typeface="Inconsolata"/>
                <a:ea typeface="Inconsolata"/>
                <a:cs typeface="Inconsolata"/>
                <a:sym typeface="Inconsolata"/>
              </a:rPr>
              <a:t>====================================== Stage mark_duplicates =======================================</a:t>
            </a:r>
            <a:endParaRPr sz="1200">
              <a:latin typeface="Inconsolata"/>
              <a:ea typeface="Inconsolata"/>
              <a:cs typeface="Inconsolata"/>
              <a:sym typeface="Inconsolata"/>
            </a:endParaRPr>
          </a:p>
          <a:p>
            <a:pPr lvl="0">
              <a:defRPr sz="1800"/>
            </a:pPr>
            <a:endParaRPr sz="1200">
              <a:latin typeface="Inconsolata"/>
              <a:ea typeface="Inconsolata"/>
              <a:cs typeface="Inconsolata"/>
              <a:sym typeface="Inconsolata"/>
            </a:endParaRPr>
          </a:p>
          <a:p>
            <a:pPr lvl="0">
              <a:defRPr sz="1800"/>
            </a:pPr>
            <a:r>
              <a:rPr sz="1200">
                <a:latin typeface="Inconsolata"/>
                <a:ea typeface="Inconsolata"/>
                <a:cs typeface="Inconsolata"/>
                <a:sym typeface="Inconsolata"/>
              </a:rPr>
              <a:t>======================================== Pipeline Finished =========================================</a:t>
            </a:r>
            <a:endParaRPr sz="1200">
              <a:latin typeface="Inconsolata"/>
              <a:ea typeface="Inconsolata"/>
              <a:cs typeface="Inconsolata"/>
              <a:sym typeface="Inconsolata"/>
            </a:endParaRPr>
          </a:p>
          <a:p>
            <a:pPr lvl="0" algn="l">
              <a:defRPr sz="1800"/>
            </a:pPr>
            <a:r>
              <a:rPr sz="1200">
                <a:latin typeface="Inconsolata"/>
                <a:ea typeface="Inconsolata"/>
                <a:cs typeface="Inconsolata"/>
                <a:sym typeface="Inconsolata"/>
              </a:rPr>
              <a:t>13:57:19 MSG:  Finished at Mon Sep 01 13:57:19 CEST 2014</a:t>
            </a:r>
            <a:endParaRPr sz="1200">
              <a:latin typeface="Inconsolata"/>
              <a:ea typeface="Inconsolata"/>
              <a:cs typeface="Inconsolata"/>
              <a:sym typeface="Inconsolata"/>
            </a:endParaRPr>
          </a:p>
          <a:p>
            <a:pPr lvl="0" algn="l">
              <a:defRPr sz="1800"/>
            </a:pPr>
            <a:r>
              <a:rPr sz="1200">
                <a:latin typeface="Inconsolata"/>
                <a:ea typeface="Inconsolata"/>
                <a:cs typeface="Inconsolata"/>
                <a:sym typeface="Inconsolata"/>
              </a:rPr>
              <a:t>13:57:19 MSG:  Output is sample1.merge.dedup.bam</a:t>
            </a:r>
          </a:p>
        </p:txBody>
      </p:sp>
      <p:sp>
        <p:nvSpPr>
          <p:cNvPr id="161" name="Shape 161"/>
          <p:cNvSpPr/>
          <p:nvPr/>
        </p:nvSpPr>
        <p:spPr>
          <a:xfrm>
            <a:off x="838200" y="8115905"/>
            <a:ext cx="1778001" cy="696469"/>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bpipe log</a:t>
            </a:r>
          </a:p>
        </p:txBody>
      </p:sp>
      <p:sp>
        <p:nvSpPr>
          <p:cNvPr id="162" name="Shape 162"/>
          <p:cNvSpPr/>
          <p:nvPr/>
        </p:nvSpPr>
        <p:spPr>
          <a:xfrm>
            <a:off x="3238500" y="8319105"/>
            <a:ext cx="2082801" cy="696469"/>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bpipe retry</a:t>
            </a:r>
          </a:p>
        </p:txBody>
      </p:sp>
      <p:sp>
        <p:nvSpPr>
          <p:cNvPr id="163" name="Shape 163"/>
          <p:cNvSpPr/>
          <p:nvPr/>
        </p:nvSpPr>
        <p:spPr>
          <a:xfrm>
            <a:off x="6527800" y="8319105"/>
            <a:ext cx="2082801" cy="696469"/>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bpipe query</a:t>
            </a:r>
          </a:p>
        </p:txBody>
      </p:sp>
      <p:sp>
        <p:nvSpPr>
          <p:cNvPr id="164" name="Shape 164"/>
          <p:cNvSpPr/>
          <p:nvPr/>
        </p:nvSpPr>
        <p:spPr>
          <a:xfrm>
            <a:off x="9352308" y="8585805"/>
            <a:ext cx="2387601" cy="696469"/>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bpipe cleanup</a:t>
            </a:r>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Shape 166"/>
          <p:cNvSpPr/>
          <p:nvPr>
            <p:ph type="title"/>
          </p:nvPr>
        </p:nvSpPr>
        <p:spPr>
          <a:xfrm>
            <a:off x="952500" y="444500"/>
            <a:ext cx="11099800" cy="1179414"/>
          </a:xfrm>
          <a:prstGeom prst="rect">
            <a:avLst/>
          </a:prstGeom>
        </p:spPr>
        <p:txBody>
          <a:bodyPr/>
          <a:lstStyle>
            <a:lvl1pPr defTabSz="519937">
              <a:defRPr sz="7119"/>
            </a:lvl1pPr>
          </a:lstStyle>
          <a:p>
            <a:pPr lvl="0">
              <a:defRPr sz="1800"/>
            </a:pPr>
            <a:r>
              <a:rPr sz="7119"/>
              <a:t>bpipe fails</a:t>
            </a:r>
          </a:p>
        </p:txBody>
      </p:sp>
      <p:sp>
        <p:nvSpPr>
          <p:cNvPr id="167" name="Shape 167"/>
          <p:cNvSpPr/>
          <p:nvPr>
            <p:ph type="body" idx="1"/>
          </p:nvPr>
        </p:nvSpPr>
        <p:spPr>
          <a:xfrm>
            <a:off x="952500" y="2159000"/>
            <a:ext cx="11099800" cy="6286500"/>
          </a:xfrm>
          <a:prstGeom prst="rect">
            <a:avLst/>
          </a:prstGeom>
        </p:spPr>
        <p:txBody>
          <a:bodyPr/>
          <a:lstStyle/>
          <a:p>
            <a:pPr lvl="0" marL="422275" indent="-422275" defTabSz="554990">
              <a:spcBef>
                <a:spcPts val="3900"/>
              </a:spcBef>
              <a:defRPr sz="1800"/>
            </a:pPr>
            <a:r>
              <a:rPr sz="3420"/>
              <a:t>Bpipe consider a stage </a:t>
            </a:r>
            <a:r>
              <a:rPr b="1" sz="3420"/>
              <a:t>failed</a:t>
            </a:r>
            <a:r>
              <a:rPr sz="3420"/>
              <a:t> if:</a:t>
            </a:r>
            <a:endParaRPr sz="3420"/>
          </a:p>
          <a:p>
            <a:pPr lvl="1" marL="844550" indent="-422275" defTabSz="554990">
              <a:spcBef>
                <a:spcPts val="3900"/>
              </a:spcBef>
              <a:defRPr sz="1800"/>
            </a:pPr>
            <a:r>
              <a:rPr sz="3420"/>
              <a:t>The exit status is greater than 0</a:t>
            </a:r>
            <a:endParaRPr sz="3420"/>
          </a:p>
          <a:p>
            <a:pPr lvl="1" marL="844550" indent="-422275" defTabSz="554990">
              <a:spcBef>
                <a:spcPts val="3900"/>
              </a:spcBef>
              <a:defRPr sz="1800"/>
            </a:pPr>
            <a:r>
              <a:rPr sz="3420"/>
              <a:t>The command was interrupted (Kill or Ctrl-C)</a:t>
            </a:r>
            <a:endParaRPr sz="3420"/>
          </a:p>
          <a:p>
            <a:pPr lvl="1" marL="844550" indent="-422275" defTabSz="554990">
              <a:spcBef>
                <a:spcPts val="3900"/>
              </a:spcBef>
              <a:defRPr sz="1800"/>
            </a:pPr>
            <a:r>
              <a:rPr sz="3420"/>
              <a:t>bpipe is unable to find the output file</a:t>
            </a:r>
            <a:endParaRPr sz="3420"/>
          </a:p>
          <a:p>
            <a:pPr lvl="0" marL="422275" indent="-422275" defTabSz="554990">
              <a:spcBef>
                <a:spcPts val="3900"/>
              </a:spcBef>
              <a:defRPr sz="1800"/>
            </a:pPr>
            <a:r>
              <a:rPr sz="3420"/>
              <a:t>In order to ensure that bad data (corrupt or failed outputs) never get confused with good data, output from failed stages are moved in the Trash directory </a:t>
            </a:r>
            <a:r>
              <a:rPr sz="3420">
                <a:latin typeface="Inconsolata"/>
                <a:ea typeface="Inconsolata"/>
                <a:cs typeface="Inconsolata"/>
                <a:sym typeface="Inconsolata"/>
              </a:rPr>
              <a:t>(.bpipe/trash)</a:t>
            </a:r>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hape 169"/>
          <p:cNvSpPr/>
          <p:nvPr>
            <p:ph type="title"/>
          </p:nvPr>
        </p:nvSpPr>
        <p:spPr>
          <a:xfrm>
            <a:off x="952500" y="444500"/>
            <a:ext cx="11099800" cy="680840"/>
          </a:xfrm>
          <a:prstGeom prst="rect">
            <a:avLst/>
          </a:prstGeom>
        </p:spPr>
        <p:txBody>
          <a:bodyPr/>
          <a:lstStyle>
            <a:lvl1pPr defTabSz="274574">
              <a:defRPr sz="3759"/>
            </a:lvl1pPr>
          </a:lstStyle>
          <a:p>
            <a:pPr lvl="0">
              <a:defRPr sz="1800"/>
            </a:pPr>
            <a:r>
              <a:rPr sz="3759"/>
              <a:t>Parallel Tasks</a:t>
            </a:r>
          </a:p>
        </p:txBody>
      </p:sp>
      <p:sp>
        <p:nvSpPr>
          <p:cNvPr id="170" name="Shape 17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grpSp>
        <p:nvGrpSpPr>
          <p:cNvPr id="173" name="Group 173"/>
          <p:cNvGrpSpPr/>
          <p:nvPr/>
        </p:nvGrpSpPr>
        <p:grpSpPr>
          <a:xfrm>
            <a:off x="4532312" y="2956089"/>
            <a:ext cx="3940176" cy="3841422"/>
            <a:chOff x="0" y="0"/>
            <a:chExt cx="3940175" cy="3841421"/>
          </a:xfrm>
        </p:grpSpPr>
        <p:pic>
          <p:nvPicPr>
            <p:cNvPr id="171" name="Screen Shot 2014-09-04 at 10.15.52.png"/>
            <p:cNvPicPr/>
            <p:nvPr/>
          </p:nvPicPr>
          <p:blipFill>
            <a:blip r:embed="rId2">
              <a:extLst/>
            </a:blip>
            <a:stretch>
              <a:fillRect/>
            </a:stretch>
          </p:blipFill>
          <p:spPr>
            <a:xfrm>
              <a:off x="7937" y="0"/>
              <a:ext cx="3924301" cy="1257300"/>
            </a:xfrm>
            <a:prstGeom prst="rect">
              <a:avLst/>
            </a:prstGeom>
            <a:ln w="12700" cap="flat">
              <a:noFill/>
              <a:miter lim="400000"/>
            </a:ln>
            <a:effectLst/>
          </p:spPr>
        </p:pic>
        <p:pic>
          <p:nvPicPr>
            <p:cNvPr id="172" name="PARALLEL_TASKS_1.pdf"/>
            <p:cNvPicPr/>
            <p:nvPr/>
          </p:nvPicPr>
          <p:blipFill>
            <a:blip r:embed="rId3">
              <a:extLst/>
            </a:blip>
            <a:stretch>
              <a:fillRect/>
            </a:stretch>
          </p:blipFill>
          <p:spPr>
            <a:xfrm>
              <a:off x="0" y="1505842"/>
              <a:ext cx="3940175" cy="2335580"/>
            </a:xfrm>
            <a:prstGeom prst="rect">
              <a:avLst/>
            </a:prstGeom>
            <a:ln w="12700" cap="flat">
              <a:noFill/>
              <a:miter lim="400000"/>
            </a:ln>
            <a:effectLst/>
          </p:spPr>
        </p:pic>
      </p:grpSp>
      <p:sp>
        <p:nvSpPr>
          <p:cNvPr id="174" name="Shape 174"/>
          <p:cNvSpPr/>
          <p:nvPr/>
        </p:nvSpPr>
        <p:spPr>
          <a:xfrm>
            <a:off x="2345994" y="1289049"/>
            <a:ext cx="8312812"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Executing Multiple Stages Simultaneously on the Same Data</a:t>
            </a:r>
          </a:p>
        </p:txBody>
      </p:sp>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ph type="title"/>
          </p:nvPr>
        </p:nvSpPr>
        <p:spPr>
          <a:xfrm>
            <a:off x="952500" y="444500"/>
            <a:ext cx="11099800" cy="680840"/>
          </a:xfrm>
          <a:prstGeom prst="rect">
            <a:avLst/>
          </a:prstGeom>
        </p:spPr>
        <p:txBody>
          <a:bodyPr/>
          <a:lstStyle>
            <a:lvl1pPr defTabSz="274574">
              <a:defRPr sz="3759"/>
            </a:lvl1pPr>
          </a:lstStyle>
          <a:p>
            <a:pPr lvl="0">
              <a:defRPr sz="1800"/>
            </a:pPr>
            <a:r>
              <a:rPr sz="3759"/>
              <a:t>Parallel Tasks</a:t>
            </a:r>
          </a:p>
        </p:txBody>
      </p:sp>
      <p:sp>
        <p:nvSpPr>
          <p:cNvPr id="177" name="Shape 17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grpSp>
        <p:nvGrpSpPr>
          <p:cNvPr id="180" name="Group 180"/>
          <p:cNvGrpSpPr/>
          <p:nvPr/>
        </p:nvGrpSpPr>
        <p:grpSpPr>
          <a:xfrm>
            <a:off x="3206750" y="2274051"/>
            <a:ext cx="6591300" cy="5205498"/>
            <a:chOff x="0" y="0"/>
            <a:chExt cx="6591300" cy="5205497"/>
          </a:xfrm>
        </p:grpSpPr>
        <p:pic>
          <p:nvPicPr>
            <p:cNvPr id="178" name="Screen Shot 2014-09-04 at 10.16.17.png"/>
            <p:cNvPicPr/>
            <p:nvPr/>
          </p:nvPicPr>
          <p:blipFill>
            <a:blip r:embed="rId2">
              <a:extLst/>
            </a:blip>
            <a:stretch>
              <a:fillRect/>
            </a:stretch>
          </p:blipFill>
          <p:spPr>
            <a:xfrm>
              <a:off x="0" y="0"/>
              <a:ext cx="6591300" cy="1270000"/>
            </a:xfrm>
            <a:prstGeom prst="rect">
              <a:avLst/>
            </a:prstGeom>
            <a:ln w="12700" cap="flat">
              <a:noFill/>
              <a:miter lim="400000"/>
            </a:ln>
            <a:effectLst/>
          </p:spPr>
        </p:pic>
        <p:pic>
          <p:nvPicPr>
            <p:cNvPr id="179" name="PARALLEL_TASKS_2.pdf"/>
            <p:cNvPicPr/>
            <p:nvPr/>
          </p:nvPicPr>
          <p:blipFill>
            <a:blip r:embed="rId3">
              <a:extLst/>
            </a:blip>
            <a:stretch>
              <a:fillRect/>
            </a:stretch>
          </p:blipFill>
          <p:spPr>
            <a:xfrm>
              <a:off x="1333500" y="1584438"/>
              <a:ext cx="3924300" cy="3621060"/>
            </a:xfrm>
            <a:prstGeom prst="rect">
              <a:avLst/>
            </a:prstGeom>
            <a:ln w="12700" cap="flat">
              <a:noFill/>
              <a:miter lim="400000"/>
            </a:ln>
            <a:effectLst/>
          </p:spPr>
        </p:pic>
      </p:grpSp>
      <p:sp>
        <p:nvSpPr>
          <p:cNvPr id="181" name="Shape 181"/>
          <p:cNvSpPr/>
          <p:nvPr/>
        </p:nvSpPr>
        <p:spPr>
          <a:xfrm>
            <a:off x="2345994" y="1289049"/>
            <a:ext cx="8312812"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Executing Multiple Stages Simultaneously on the Same Data</a:t>
            </a:r>
          </a:p>
        </p:txBody>
      </p:sp>
    </p:spTree>
  </p:cSld>
  <p:clrMapOvr>
    <a:masterClrMapping/>
  </p:clrMapOvr>
  <p:transitio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3" name="Shape 183"/>
          <p:cNvSpPr/>
          <p:nvPr>
            <p:ph type="title"/>
          </p:nvPr>
        </p:nvSpPr>
        <p:spPr>
          <a:xfrm>
            <a:off x="952500" y="444500"/>
            <a:ext cx="11099800" cy="680840"/>
          </a:xfrm>
          <a:prstGeom prst="rect">
            <a:avLst/>
          </a:prstGeom>
        </p:spPr>
        <p:txBody>
          <a:bodyPr/>
          <a:lstStyle>
            <a:lvl1pPr defTabSz="274574">
              <a:defRPr sz="3759"/>
            </a:lvl1pPr>
          </a:lstStyle>
          <a:p>
            <a:pPr lvl="0">
              <a:defRPr sz="1800"/>
            </a:pPr>
            <a:r>
              <a:rPr sz="3759"/>
              <a:t>Parallel Tasks</a:t>
            </a:r>
          </a:p>
        </p:txBody>
      </p:sp>
      <p:sp>
        <p:nvSpPr>
          <p:cNvPr id="184" name="Shape 18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85" name="Screen Shot 2014-09-04 at 10.23.53.png"/>
          <p:cNvPicPr/>
          <p:nvPr/>
        </p:nvPicPr>
        <p:blipFill>
          <a:blip r:embed="rId2">
            <a:extLst/>
          </a:blip>
          <a:stretch>
            <a:fillRect/>
          </a:stretch>
        </p:blipFill>
        <p:spPr>
          <a:xfrm>
            <a:off x="1797050" y="2069210"/>
            <a:ext cx="9410700" cy="1270001"/>
          </a:xfrm>
          <a:prstGeom prst="rect">
            <a:avLst/>
          </a:prstGeom>
          <a:ln w="12700">
            <a:miter lim="400000"/>
          </a:ln>
        </p:spPr>
      </p:pic>
      <p:sp>
        <p:nvSpPr>
          <p:cNvPr id="186" name="Shape 186"/>
          <p:cNvSpPr/>
          <p:nvPr/>
        </p:nvSpPr>
        <p:spPr>
          <a:xfrm>
            <a:off x="2345994" y="1289049"/>
            <a:ext cx="8312812"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Executing Multiple Stages Simultaneously on the Same Data</a:t>
            </a:r>
          </a:p>
        </p:txBody>
      </p:sp>
      <p:pic>
        <p:nvPicPr>
          <p:cNvPr id="187" name="PARALLEL_TASKS_3.pdf"/>
          <p:cNvPicPr/>
          <p:nvPr/>
        </p:nvPicPr>
        <p:blipFill>
          <a:blip r:embed="rId3">
            <a:extLst/>
          </a:blip>
          <a:stretch>
            <a:fillRect/>
          </a:stretch>
        </p:blipFill>
        <p:spPr>
          <a:xfrm>
            <a:off x="4293577" y="3534552"/>
            <a:ext cx="4417646" cy="5522057"/>
          </a:xfrm>
          <a:prstGeom prst="rect">
            <a:avLst/>
          </a:prstGeom>
          <a:ln w="12700">
            <a:miter lim="400000"/>
          </a:ln>
        </p:spPr>
      </p:pic>
    </p:spTree>
  </p:cSld>
  <p:clrMapOvr>
    <a:masterClrMapping/>
  </p:clrMapOvr>
  <p:transitio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ph type="title"/>
          </p:nvPr>
        </p:nvSpPr>
        <p:spPr>
          <a:xfrm>
            <a:off x="952500" y="444500"/>
            <a:ext cx="11099800" cy="680840"/>
          </a:xfrm>
          <a:prstGeom prst="rect">
            <a:avLst/>
          </a:prstGeom>
        </p:spPr>
        <p:txBody>
          <a:bodyPr/>
          <a:lstStyle>
            <a:lvl1pPr defTabSz="274574">
              <a:defRPr sz="3759"/>
            </a:lvl1pPr>
          </a:lstStyle>
          <a:p>
            <a:pPr lvl="0">
              <a:defRPr sz="1800"/>
            </a:pPr>
            <a:r>
              <a:rPr sz="3759"/>
              <a:t>Parallel Tasks</a:t>
            </a:r>
          </a:p>
        </p:txBody>
      </p:sp>
      <p:sp>
        <p:nvSpPr>
          <p:cNvPr id="190" name="Shape 19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191" name="Shape 191"/>
          <p:cNvSpPr/>
          <p:nvPr/>
        </p:nvSpPr>
        <p:spPr>
          <a:xfrm>
            <a:off x="2345994" y="1289049"/>
            <a:ext cx="8312812"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Executing Multiple Stages Simultaneously on the Same Data</a:t>
            </a:r>
          </a:p>
        </p:txBody>
      </p:sp>
      <p:pic>
        <p:nvPicPr>
          <p:cNvPr id="192" name="Screen Shot 2014-09-04 at 10.26.16.png"/>
          <p:cNvPicPr/>
          <p:nvPr/>
        </p:nvPicPr>
        <p:blipFill>
          <a:blip r:embed="rId2">
            <a:extLst/>
          </a:blip>
          <a:stretch>
            <a:fillRect/>
          </a:stretch>
        </p:blipFill>
        <p:spPr>
          <a:xfrm>
            <a:off x="1149350" y="2037161"/>
            <a:ext cx="10706100" cy="1219201"/>
          </a:xfrm>
          <a:prstGeom prst="rect">
            <a:avLst/>
          </a:prstGeom>
          <a:ln w="12700">
            <a:miter lim="400000"/>
          </a:ln>
        </p:spPr>
      </p:pic>
      <p:pic>
        <p:nvPicPr>
          <p:cNvPr id="193" name="PARALLEL_TASKS_4.pdf"/>
          <p:cNvPicPr/>
          <p:nvPr/>
        </p:nvPicPr>
        <p:blipFill>
          <a:blip r:embed="rId3">
            <a:extLst/>
          </a:blip>
          <a:stretch>
            <a:fillRect/>
          </a:stretch>
        </p:blipFill>
        <p:spPr>
          <a:xfrm>
            <a:off x="3874880" y="3400529"/>
            <a:ext cx="5255040" cy="5707254"/>
          </a:xfrm>
          <a:prstGeom prst="rect">
            <a:avLst/>
          </a:prstGeom>
          <a:ln w="12700">
            <a:miter lim="400000"/>
          </a:ln>
        </p:spPr>
      </p:pic>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 name="Shape 37"/>
          <p:cNvSpPr/>
          <p:nvPr>
            <p:ph type="body" idx="1"/>
          </p:nvPr>
        </p:nvSpPr>
        <p:spPr>
          <a:prstGeom prst="rect">
            <a:avLst/>
          </a:prstGeom>
        </p:spPr>
        <p:txBody>
          <a:bodyPr/>
          <a:lstStyle/>
          <a:p>
            <a:pPr lvl="0" marL="635000" indent="-635000">
              <a:buSzPct val="100000"/>
              <a:buAutoNum type="arabicPeriod" startAt="1"/>
              <a:defRPr sz="1800"/>
            </a:pPr>
            <a:r>
              <a:rPr b="1" sz="3600"/>
              <a:t>Motivation</a:t>
            </a:r>
            <a:endParaRPr b="1" sz="3600"/>
          </a:p>
          <a:p>
            <a:pPr lvl="0" marL="635000" indent="-635000">
              <a:buSzPct val="100000"/>
              <a:buAutoNum type="arabicPeriod" startAt="1"/>
              <a:defRPr sz="1800"/>
            </a:pPr>
            <a:r>
              <a:rPr sz="3600"/>
              <a:t>Architecture</a:t>
            </a:r>
            <a:endParaRPr sz="3600"/>
          </a:p>
          <a:p>
            <a:pPr lvl="0" marL="635000" indent="-635000">
              <a:buSzPct val="100000"/>
              <a:buAutoNum type="arabicPeriod" startAt="1"/>
              <a:defRPr sz="1800"/>
            </a:pPr>
            <a:r>
              <a:rPr sz="3600"/>
              <a:t>Resource managers</a:t>
            </a:r>
            <a:endParaRPr sz="3600"/>
          </a:p>
          <a:p>
            <a:pPr lvl="0" marL="635000" indent="-635000">
              <a:buSzPct val="100000"/>
              <a:buAutoNum type="arabicPeriod" startAt="1"/>
              <a:defRPr sz="1800"/>
            </a:pPr>
            <a:r>
              <a:rPr sz="3600"/>
              <a:t>Notifications and Emails</a:t>
            </a:r>
            <a:endParaRPr sz="3600"/>
          </a:p>
          <a:p>
            <a:pPr lvl="0" marL="635000" indent="-635000">
              <a:buSzPct val="100000"/>
              <a:buAutoNum type="arabicPeriod" startAt="1"/>
              <a:defRPr sz="1800"/>
            </a:pPr>
            <a:r>
              <a:rPr sz="3600"/>
              <a:t>Some examples</a:t>
            </a:r>
          </a:p>
        </p:txBody>
      </p:sp>
      <p:sp>
        <p:nvSpPr>
          <p:cNvPr id="38" name="Shape 38"/>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Shape 195"/>
          <p:cNvSpPr/>
          <p:nvPr>
            <p:ph type="title"/>
          </p:nvPr>
        </p:nvSpPr>
        <p:spPr>
          <a:xfrm>
            <a:off x="952500" y="444500"/>
            <a:ext cx="11099800" cy="680840"/>
          </a:xfrm>
          <a:prstGeom prst="rect">
            <a:avLst/>
          </a:prstGeom>
        </p:spPr>
        <p:txBody>
          <a:bodyPr/>
          <a:lstStyle>
            <a:lvl1pPr defTabSz="274574">
              <a:defRPr sz="3759"/>
            </a:lvl1pPr>
          </a:lstStyle>
          <a:p>
            <a:pPr lvl="0">
              <a:defRPr sz="1800"/>
            </a:pPr>
            <a:r>
              <a:rPr sz="3759"/>
              <a:t>Parallel Tasks</a:t>
            </a:r>
          </a:p>
        </p:txBody>
      </p:sp>
      <p:sp>
        <p:nvSpPr>
          <p:cNvPr id="196" name="Shape 19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197" name="Shape 197"/>
          <p:cNvSpPr/>
          <p:nvPr/>
        </p:nvSpPr>
        <p:spPr>
          <a:xfrm>
            <a:off x="3975150" y="1289049"/>
            <a:ext cx="5054500"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Parallelizing Based on Chromosome</a:t>
            </a:r>
          </a:p>
        </p:txBody>
      </p:sp>
      <p:pic>
        <p:nvPicPr>
          <p:cNvPr id="198" name="Screen Shot 2014-09-04 at 11.28.29.png"/>
          <p:cNvPicPr/>
          <p:nvPr/>
        </p:nvPicPr>
        <p:blipFill>
          <a:blip r:embed="rId2">
            <a:extLst/>
          </a:blip>
          <a:stretch>
            <a:fillRect/>
          </a:stretch>
        </p:blipFill>
        <p:spPr>
          <a:xfrm>
            <a:off x="2723859" y="2024260"/>
            <a:ext cx="7557082" cy="2227617"/>
          </a:xfrm>
          <a:prstGeom prst="rect">
            <a:avLst/>
          </a:prstGeom>
          <a:ln w="12700">
            <a:miter lim="400000"/>
          </a:ln>
        </p:spPr>
      </p:pic>
      <p:pic>
        <p:nvPicPr>
          <p:cNvPr id="199" name="PARALLEL_TASKS.pdf"/>
          <p:cNvPicPr/>
          <p:nvPr/>
        </p:nvPicPr>
        <p:blipFill>
          <a:blip r:embed="rId3">
            <a:extLst/>
          </a:blip>
          <a:stretch>
            <a:fillRect/>
          </a:stretch>
        </p:blipFill>
        <p:spPr>
          <a:xfrm>
            <a:off x="1910169" y="4517187"/>
            <a:ext cx="9184462" cy="2883495"/>
          </a:xfrm>
          <a:prstGeom prst="rect">
            <a:avLst/>
          </a:prstGeom>
          <a:ln w="12700">
            <a:miter lim="400000"/>
          </a:ln>
        </p:spPr>
      </p:pic>
    </p:spTree>
  </p:cSld>
  <p:clrMapOvr>
    <a:masterClrMapping/>
  </p:clrMapOvr>
  <p:transitio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Shape 201"/>
          <p:cNvSpPr/>
          <p:nvPr>
            <p:ph type="title"/>
          </p:nvPr>
        </p:nvSpPr>
        <p:spPr>
          <a:xfrm>
            <a:off x="952500" y="444500"/>
            <a:ext cx="11099800" cy="680840"/>
          </a:xfrm>
          <a:prstGeom prst="rect">
            <a:avLst/>
          </a:prstGeom>
        </p:spPr>
        <p:txBody>
          <a:bodyPr/>
          <a:lstStyle>
            <a:lvl1pPr defTabSz="274574">
              <a:defRPr sz="3759"/>
            </a:lvl1pPr>
          </a:lstStyle>
          <a:p>
            <a:pPr lvl="0">
              <a:defRPr sz="1800"/>
            </a:pPr>
            <a:r>
              <a:rPr sz="3759"/>
              <a:t>Parallel Tasks</a:t>
            </a:r>
          </a:p>
        </p:txBody>
      </p:sp>
      <p:sp>
        <p:nvSpPr>
          <p:cNvPr id="202" name="Shape 20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203" name="Shape 203"/>
          <p:cNvSpPr/>
          <p:nvPr/>
        </p:nvSpPr>
        <p:spPr>
          <a:xfrm>
            <a:off x="2419299" y="1289049"/>
            <a:ext cx="8166202"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lvl="0">
              <a:defRPr sz="1800"/>
            </a:pPr>
            <a:r>
              <a:rPr sz="2400"/>
              <a:t>Executing Multiple Stages Simultaneously on Different Data</a:t>
            </a:r>
          </a:p>
        </p:txBody>
      </p:sp>
      <p:pic>
        <p:nvPicPr>
          <p:cNvPr id="204" name="Screen Shot 2014-09-04 at 11.30.34.png"/>
          <p:cNvPicPr/>
          <p:nvPr/>
        </p:nvPicPr>
        <p:blipFill>
          <a:blip r:embed="rId2">
            <a:extLst/>
          </a:blip>
          <a:stretch>
            <a:fillRect/>
          </a:stretch>
        </p:blipFill>
        <p:spPr>
          <a:xfrm>
            <a:off x="2472933" y="1922660"/>
            <a:ext cx="8058934" cy="1170617"/>
          </a:xfrm>
          <a:prstGeom prst="rect">
            <a:avLst/>
          </a:prstGeom>
          <a:ln w="12700">
            <a:miter lim="400000"/>
          </a:ln>
        </p:spPr>
      </p:pic>
      <p:pic>
        <p:nvPicPr>
          <p:cNvPr id="205" name="PARALLEL_TASKS_INPUTS.pdf"/>
          <p:cNvPicPr/>
          <p:nvPr/>
        </p:nvPicPr>
        <p:blipFill>
          <a:blip r:embed="rId3">
            <a:extLst/>
          </a:blip>
          <a:stretch>
            <a:fillRect/>
          </a:stretch>
        </p:blipFill>
        <p:spPr>
          <a:xfrm>
            <a:off x="488950" y="3423419"/>
            <a:ext cx="11439036" cy="5498388"/>
          </a:xfrm>
          <a:prstGeom prst="rect">
            <a:avLst/>
          </a:prstGeom>
          <a:ln w="12700">
            <a:miter lim="400000"/>
          </a:ln>
        </p:spPr>
      </p:pic>
    </p:spTree>
  </p:cSld>
  <p:clrMapOvr>
    <a:masterClrMapping/>
  </p:clrMapOvr>
  <p:transitio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7" name="Shape 207"/>
          <p:cNvSpPr/>
          <p:nvPr>
            <p:ph type="title"/>
          </p:nvPr>
        </p:nvSpPr>
        <p:spPr>
          <a:xfrm>
            <a:off x="952500" y="444500"/>
            <a:ext cx="11099800" cy="680840"/>
          </a:xfrm>
          <a:prstGeom prst="rect">
            <a:avLst/>
          </a:prstGeom>
        </p:spPr>
        <p:txBody>
          <a:bodyPr/>
          <a:lstStyle>
            <a:lvl1pPr defTabSz="274574">
              <a:defRPr sz="3759"/>
            </a:lvl1pPr>
          </a:lstStyle>
          <a:p>
            <a:pPr lvl="0">
              <a:defRPr sz="1800"/>
            </a:pPr>
            <a:r>
              <a:rPr sz="3759"/>
              <a:t>Parallel Tasks</a:t>
            </a:r>
          </a:p>
        </p:txBody>
      </p:sp>
      <p:sp>
        <p:nvSpPr>
          <p:cNvPr id="208" name="Shape 20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209" name="Shape 209"/>
          <p:cNvSpPr/>
          <p:nvPr/>
        </p:nvSpPr>
        <p:spPr>
          <a:xfrm>
            <a:off x="4274263" y="1289047"/>
            <a:ext cx="4456274" cy="46990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400"/>
              <a:t>Input Splitting Patterns: </a:t>
            </a:r>
            <a:r>
              <a:rPr b="1" sz="2400"/>
              <a:t>%</a:t>
            </a:r>
            <a:r>
              <a:rPr sz="2400"/>
              <a:t> and </a:t>
            </a:r>
            <a:r>
              <a:rPr b="1" sz="2400"/>
              <a:t>*</a:t>
            </a:r>
          </a:p>
        </p:txBody>
      </p:sp>
      <p:sp>
        <p:nvSpPr>
          <p:cNvPr id="210" name="Shape 210"/>
          <p:cNvSpPr/>
          <p:nvPr/>
        </p:nvSpPr>
        <p:spPr>
          <a:xfrm>
            <a:off x="206679" y="2173611"/>
            <a:ext cx="12591442"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900"/>
            </a:lvl1pPr>
          </a:lstStyle>
          <a:p>
            <a:pPr lvl="0">
              <a:defRPr sz="1800"/>
            </a:pPr>
            <a:r>
              <a:rPr sz="1900"/>
              <a:t>The pattern matching used for grouping files is a substring match. Therefore you only need to supply enough of the input file name to uniquely identify where the grouping character is.</a:t>
            </a:r>
          </a:p>
        </p:txBody>
      </p:sp>
      <p:pic>
        <p:nvPicPr>
          <p:cNvPr id="211" name="Screen Shot 2014-09-04 at 11.41.10.png"/>
          <p:cNvPicPr/>
          <p:nvPr/>
        </p:nvPicPr>
        <p:blipFill>
          <a:blip r:embed="rId2">
            <a:extLst/>
          </a:blip>
          <a:stretch>
            <a:fillRect/>
          </a:stretch>
        </p:blipFill>
        <p:spPr>
          <a:xfrm>
            <a:off x="3130550" y="3128961"/>
            <a:ext cx="6743700" cy="1143001"/>
          </a:xfrm>
          <a:prstGeom prst="rect">
            <a:avLst/>
          </a:prstGeom>
          <a:ln w="12700">
            <a:miter lim="400000"/>
          </a:ln>
        </p:spPr>
      </p:pic>
      <p:sp>
        <p:nvSpPr>
          <p:cNvPr id="212" name="Shape 212"/>
          <p:cNvSpPr/>
          <p:nvPr/>
        </p:nvSpPr>
        <p:spPr>
          <a:xfrm>
            <a:off x="81686" y="4541512"/>
            <a:ext cx="12841428"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900"/>
            </a:lvl1pPr>
          </a:lstStyle>
          <a:p>
            <a:pPr lvl="0">
              <a:defRPr sz="1800"/>
            </a:pPr>
            <a:r>
              <a:rPr sz="1900"/>
              <a:t>This means Bpipe will look for the first (and shortest) token in the file name that is flanked by an underscore on the left and a period (. character) on the right.</a:t>
            </a:r>
          </a:p>
        </p:txBody>
      </p:sp>
      <p:sp>
        <p:nvSpPr>
          <p:cNvPr id="213" name="Shape 213"/>
          <p:cNvSpPr/>
          <p:nvPr/>
        </p:nvSpPr>
        <p:spPr>
          <a:xfrm>
            <a:off x="1736140" y="5496863"/>
            <a:ext cx="9532520" cy="97790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1900"/>
              <a:t>Bpipe supports one other special character in its input splitting patterns: the </a:t>
            </a:r>
            <a:r>
              <a:rPr b="1" sz="1900"/>
              <a:t>*</a:t>
            </a:r>
            <a:r>
              <a:rPr sz="1900"/>
              <a:t> wildcard</a:t>
            </a:r>
            <a:endParaRPr sz="1900"/>
          </a:p>
          <a:p>
            <a:pPr lvl="0">
              <a:defRPr sz="1800"/>
            </a:pPr>
            <a:r>
              <a:rPr sz="1900"/>
              <a:t>This also acts as a wildcard match but it </a:t>
            </a:r>
            <a:r>
              <a:rPr b="1" sz="1900"/>
              <a:t>does not split the input into groups</a:t>
            </a:r>
            <a:r>
              <a:rPr sz="1900"/>
              <a:t>. </a:t>
            </a:r>
            <a:endParaRPr sz="1900"/>
          </a:p>
          <a:p>
            <a:pPr lvl="0">
              <a:defRPr sz="1800"/>
            </a:pPr>
            <a:r>
              <a:rPr b="1" sz="1900"/>
              <a:t>Instead, it affects ordering within the groups that are split.</a:t>
            </a:r>
          </a:p>
        </p:txBody>
      </p:sp>
      <p:pic>
        <p:nvPicPr>
          <p:cNvPr id="214" name="PARALLEL_TASKS_INPUT_SPLIT.pdf"/>
          <p:cNvPicPr/>
          <p:nvPr/>
        </p:nvPicPr>
        <p:blipFill>
          <a:blip r:embed="rId3">
            <a:extLst/>
          </a:blip>
          <a:stretch>
            <a:fillRect/>
          </a:stretch>
        </p:blipFill>
        <p:spPr>
          <a:xfrm>
            <a:off x="3822700" y="6659564"/>
            <a:ext cx="5359400" cy="2552701"/>
          </a:xfrm>
          <a:prstGeom prst="rect">
            <a:avLst/>
          </a:prstGeom>
          <a:ln w="12700">
            <a:miter lim="400000"/>
          </a:ln>
        </p:spPr>
      </p:pic>
    </p:spTree>
  </p:cSld>
  <p:clrMapOvr>
    <a:masterClrMapping/>
  </p:clrMapOvr>
  <p:transitio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6" name="Shape 216"/>
          <p:cNvSpPr/>
          <p:nvPr>
            <p:ph type="body" idx="1"/>
          </p:nvPr>
        </p:nvSpPr>
        <p:spPr>
          <a:prstGeom prst="rect">
            <a:avLst/>
          </a:prstGeom>
        </p:spPr>
        <p:txBody>
          <a:bodyPr/>
          <a:lstStyle/>
          <a:p>
            <a:pPr lvl="0" marL="635000" indent="-635000">
              <a:buSzPct val="100000"/>
              <a:buAutoNum type="arabicPeriod" startAt="1"/>
              <a:defRPr sz="1800"/>
            </a:pPr>
            <a:r>
              <a:rPr sz="3600"/>
              <a:t>Motivation</a:t>
            </a:r>
            <a:endParaRPr sz="3600"/>
          </a:p>
          <a:p>
            <a:pPr lvl="0" marL="635000" indent="-635000">
              <a:buSzPct val="100000"/>
              <a:buAutoNum type="arabicPeriod" startAt="1"/>
              <a:defRPr sz="1800"/>
            </a:pPr>
            <a:r>
              <a:rPr sz="3600"/>
              <a:t>Architecture</a:t>
            </a:r>
            <a:endParaRPr sz="3600"/>
          </a:p>
          <a:p>
            <a:pPr lvl="0" marL="635000" indent="-635000">
              <a:buSzPct val="100000"/>
              <a:buAutoNum type="arabicPeriod" startAt="1"/>
              <a:defRPr sz="1800"/>
            </a:pPr>
            <a:r>
              <a:rPr b="1" sz="3600"/>
              <a:t>Resource managers</a:t>
            </a:r>
            <a:endParaRPr b="1" sz="3600"/>
          </a:p>
          <a:p>
            <a:pPr lvl="0" marL="635000" indent="-635000">
              <a:buSzPct val="100000"/>
              <a:buAutoNum type="arabicPeriod" startAt="1"/>
              <a:defRPr sz="1800"/>
            </a:pPr>
            <a:r>
              <a:rPr sz="3600"/>
              <a:t>Notifications and Emails</a:t>
            </a:r>
            <a:endParaRPr sz="3600"/>
          </a:p>
          <a:p>
            <a:pPr lvl="0" marL="635000" indent="-635000">
              <a:buSzPct val="100000"/>
              <a:buAutoNum type="arabicPeriod" startAt="1"/>
              <a:defRPr sz="1800"/>
            </a:pPr>
            <a:r>
              <a:rPr sz="3600"/>
              <a:t>Some examples</a:t>
            </a:r>
          </a:p>
        </p:txBody>
      </p:sp>
      <p:sp>
        <p:nvSpPr>
          <p:cNvPr id="217" name="Shape 21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9" name="Shape 219"/>
          <p:cNvSpPr/>
          <p:nvPr/>
        </p:nvSpPr>
        <p:spPr>
          <a:xfrm>
            <a:off x="6502399" y="5773340"/>
            <a:ext cx="1" cy="1309890"/>
          </a:xfrm>
          <a:prstGeom prst="line">
            <a:avLst/>
          </a:prstGeom>
          <a:ln w="25400">
            <a:solidFill/>
            <a:miter lim="400000"/>
            <a:tailEnd type="triangle"/>
          </a:ln>
        </p:spPr>
        <p:txBody>
          <a:bodyPr lIns="50800" tIns="50800" rIns="50800" bIns="50800" anchor="ctr"/>
          <a:lstStyle/>
          <a:p>
            <a:pPr lvl="0">
              <a:defRPr sz="2400"/>
            </a:pPr>
          </a:p>
        </p:txBody>
      </p:sp>
      <p:sp>
        <p:nvSpPr>
          <p:cNvPr id="220" name="Shape 220"/>
          <p:cNvSpPr/>
          <p:nvPr/>
        </p:nvSpPr>
        <p:spPr>
          <a:xfrm flipH="1">
            <a:off x="6502399" y="3004740"/>
            <a:ext cx="1" cy="1992536"/>
          </a:xfrm>
          <a:prstGeom prst="line">
            <a:avLst/>
          </a:prstGeom>
          <a:ln w="25400">
            <a:solidFill/>
            <a:miter lim="400000"/>
            <a:tailEnd type="triangle"/>
          </a:ln>
        </p:spPr>
        <p:txBody>
          <a:bodyPr lIns="50800" tIns="50800" rIns="50800" bIns="50800" anchor="ctr"/>
          <a:lstStyle/>
          <a:p>
            <a:pPr lvl="0">
              <a:defRPr sz="2400"/>
            </a:pPr>
          </a:p>
        </p:txBody>
      </p:sp>
      <p:sp>
        <p:nvSpPr>
          <p:cNvPr id="221" name="Shape 221"/>
          <p:cNvSpPr/>
          <p:nvPr>
            <p:ph type="title"/>
          </p:nvPr>
        </p:nvSpPr>
        <p:spPr>
          <a:xfrm>
            <a:off x="952500" y="279400"/>
            <a:ext cx="11099800" cy="635000"/>
          </a:xfrm>
          <a:prstGeom prst="rect">
            <a:avLst/>
          </a:prstGeom>
        </p:spPr>
        <p:txBody>
          <a:bodyPr/>
          <a:lstStyle>
            <a:lvl1pPr defTabSz="257047">
              <a:defRPr sz="3520"/>
            </a:lvl1pPr>
          </a:lstStyle>
          <a:p>
            <a:pPr lvl="0">
              <a:defRPr sz="1800"/>
            </a:pPr>
            <a:r>
              <a:rPr sz="3520"/>
              <a:t>Local run</a:t>
            </a:r>
          </a:p>
        </p:txBody>
      </p:sp>
      <p:sp>
        <p:nvSpPr>
          <p:cNvPr id="222" name="Shape 22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223" name="Screen Shot 2014-08-27 at 17.17.47.png"/>
          <p:cNvPicPr/>
          <p:nvPr/>
        </p:nvPicPr>
        <p:blipFill>
          <a:blip r:embed="rId2">
            <a:extLst/>
          </a:blip>
          <a:stretch>
            <a:fillRect/>
          </a:stretch>
        </p:blipFill>
        <p:spPr>
          <a:xfrm>
            <a:off x="3269491" y="1399525"/>
            <a:ext cx="6466022" cy="2385109"/>
          </a:xfrm>
          <a:prstGeom prst="rect">
            <a:avLst/>
          </a:prstGeom>
          <a:ln w="38100">
            <a:solidFill/>
            <a:miter lim="400000"/>
          </a:ln>
        </p:spPr>
      </p:pic>
      <p:sp>
        <p:nvSpPr>
          <p:cNvPr id="224" name="Shape 224"/>
          <p:cNvSpPr/>
          <p:nvPr/>
        </p:nvSpPr>
        <p:spPr>
          <a:xfrm>
            <a:off x="3784599" y="5097399"/>
            <a:ext cx="5435601" cy="696469"/>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bpipe run align.groovy *.fastq.gz</a:t>
            </a:r>
          </a:p>
        </p:txBody>
      </p:sp>
      <p:sp>
        <p:nvSpPr>
          <p:cNvPr id="225" name="Shape 225"/>
          <p:cNvSpPr/>
          <p:nvPr/>
        </p:nvSpPr>
        <p:spPr>
          <a:xfrm>
            <a:off x="4394200" y="7106666"/>
            <a:ext cx="4216401" cy="696468"/>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Each command runs locally</a:t>
            </a:r>
          </a:p>
        </p:txBody>
      </p:sp>
    </p:spTree>
  </p:cSld>
  <p:clrMapOvr>
    <a:masterClrMapping/>
  </p:clrMapOvr>
  <p:transitio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7" name="Shape 227"/>
          <p:cNvSpPr/>
          <p:nvPr/>
        </p:nvSpPr>
        <p:spPr>
          <a:xfrm>
            <a:off x="6502399" y="6274107"/>
            <a:ext cx="1" cy="611947"/>
          </a:xfrm>
          <a:prstGeom prst="line">
            <a:avLst/>
          </a:prstGeom>
          <a:ln w="25400">
            <a:solidFill/>
            <a:miter lim="400000"/>
            <a:tailEnd type="triangle"/>
          </a:ln>
        </p:spPr>
        <p:txBody>
          <a:bodyPr lIns="50800" tIns="50800" rIns="50800" bIns="50800" anchor="ctr"/>
          <a:lstStyle/>
          <a:p>
            <a:pPr lvl="0">
              <a:defRPr sz="2400"/>
            </a:pPr>
          </a:p>
        </p:txBody>
      </p:sp>
      <p:sp>
        <p:nvSpPr>
          <p:cNvPr id="228" name="Shape 228"/>
          <p:cNvSpPr/>
          <p:nvPr/>
        </p:nvSpPr>
        <p:spPr>
          <a:xfrm>
            <a:off x="6502400" y="7544157"/>
            <a:ext cx="1" cy="734569"/>
          </a:xfrm>
          <a:prstGeom prst="line">
            <a:avLst/>
          </a:prstGeom>
          <a:ln w="25400">
            <a:solidFill/>
            <a:miter lim="400000"/>
            <a:tailEnd type="triangle"/>
          </a:ln>
        </p:spPr>
        <p:txBody>
          <a:bodyPr lIns="50800" tIns="50800" rIns="50800" bIns="50800" anchor="ctr"/>
          <a:lstStyle/>
          <a:p>
            <a:pPr lvl="0">
              <a:defRPr sz="2400"/>
            </a:pPr>
          </a:p>
        </p:txBody>
      </p:sp>
      <p:sp>
        <p:nvSpPr>
          <p:cNvPr id="229" name="Shape 229"/>
          <p:cNvSpPr/>
          <p:nvPr/>
        </p:nvSpPr>
        <p:spPr>
          <a:xfrm>
            <a:off x="6502399" y="4521557"/>
            <a:ext cx="1" cy="1094447"/>
          </a:xfrm>
          <a:prstGeom prst="line">
            <a:avLst/>
          </a:prstGeom>
          <a:ln w="25400">
            <a:solidFill/>
            <a:miter lim="400000"/>
            <a:tailEnd type="triangle"/>
          </a:ln>
        </p:spPr>
        <p:txBody>
          <a:bodyPr lIns="50800" tIns="50800" rIns="50800" bIns="50800" anchor="ctr"/>
          <a:lstStyle/>
          <a:p>
            <a:pPr lvl="0">
              <a:defRPr sz="2400"/>
            </a:pPr>
          </a:p>
        </p:txBody>
      </p:sp>
      <p:sp>
        <p:nvSpPr>
          <p:cNvPr id="230" name="Shape 230"/>
          <p:cNvSpPr/>
          <p:nvPr>
            <p:ph type="title"/>
          </p:nvPr>
        </p:nvSpPr>
        <p:spPr>
          <a:xfrm>
            <a:off x="952500" y="279400"/>
            <a:ext cx="11099800" cy="635000"/>
          </a:xfrm>
          <a:prstGeom prst="rect">
            <a:avLst/>
          </a:prstGeom>
        </p:spPr>
        <p:txBody>
          <a:bodyPr/>
          <a:lstStyle>
            <a:lvl1pPr defTabSz="257047">
              <a:defRPr sz="3520"/>
            </a:lvl1pPr>
          </a:lstStyle>
          <a:p>
            <a:pPr lvl="0">
              <a:defRPr sz="1800"/>
            </a:pPr>
            <a:r>
              <a:rPr sz="3520"/>
              <a:t>Cluster run</a:t>
            </a:r>
          </a:p>
        </p:txBody>
      </p:sp>
      <p:sp>
        <p:nvSpPr>
          <p:cNvPr id="231" name="Shape 23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232" name="Screen Shot 2014-08-27 at 17.17.47.png"/>
          <p:cNvPicPr/>
          <p:nvPr/>
        </p:nvPicPr>
        <p:blipFill>
          <a:blip r:embed="rId2">
            <a:extLst/>
          </a:blip>
          <a:stretch>
            <a:fillRect/>
          </a:stretch>
        </p:blipFill>
        <p:spPr>
          <a:xfrm>
            <a:off x="3269491" y="2729378"/>
            <a:ext cx="6466022" cy="2385109"/>
          </a:xfrm>
          <a:prstGeom prst="rect">
            <a:avLst/>
          </a:prstGeom>
          <a:ln w="38100">
            <a:solidFill/>
            <a:miter lim="400000"/>
          </a:ln>
        </p:spPr>
      </p:pic>
      <p:sp>
        <p:nvSpPr>
          <p:cNvPr id="233" name="Shape 233"/>
          <p:cNvSpPr/>
          <p:nvPr/>
        </p:nvSpPr>
        <p:spPr>
          <a:xfrm>
            <a:off x="3784599" y="6877045"/>
            <a:ext cx="5435601" cy="696469"/>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bpipe run align.groovy *.fastq.gz</a:t>
            </a:r>
          </a:p>
        </p:txBody>
      </p:sp>
      <p:sp>
        <p:nvSpPr>
          <p:cNvPr id="234" name="Shape 234"/>
          <p:cNvSpPr/>
          <p:nvPr/>
        </p:nvSpPr>
        <p:spPr>
          <a:xfrm>
            <a:off x="3479799" y="8274768"/>
            <a:ext cx="6045201" cy="696469"/>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Each command runs on cluster (torque)</a:t>
            </a:r>
          </a:p>
        </p:txBody>
      </p:sp>
      <p:sp>
        <p:nvSpPr>
          <p:cNvPr id="235" name="Shape 235"/>
          <p:cNvSpPr/>
          <p:nvPr/>
        </p:nvSpPr>
        <p:spPr>
          <a:xfrm>
            <a:off x="463202" y="994370"/>
            <a:ext cx="12078396" cy="1371601"/>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lIns="114300" tIns="114300" rIns="114300" bIns="114300" anchor="ctr">
            <a:spAutoFit/>
          </a:bodyPr>
          <a:lstStyle>
            <a:lvl1pPr>
              <a:defRPr sz="2400"/>
            </a:lvl1pPr>
          </a:lstStyle>
          <a:p>
            <a:pPr lvl="0">
              <a:defRPr sz="1800"/>
            </a:pPr>
            <a:r>
              <a:rPr sz="2400"/>
              <a:t>In some environments commands cannot be issued directly but must be queued and run in a managed environment that controls how long they can run for and what resources (memory, CPU, storage space, etc) they can use.</a:t>
            </a:r>
          </a:p>
        </p:txBody>
      </p:sp>
      <p:sp>
        <p:nvSpPr>
          <p:cNvPr id="236" name="Shape 236"/>
          <p:cNvSpPr/>
          <p:nvPr/>
        </p:nvSpPr>
        <p:spPr>
          <a:xfrm>
            <a:off x="5003800" y="5648448"/>
            <a:ext cx="2997201" cy="696468"/>
          </a:xfrm>
          <a:prstGeom prst="rect">
            <a:avLst/>
          </a:prstGeom>
          <a:solidFill>
            <a:srgbClr val="DCDEE0"/>
          </a:solidFill>
          <a:ln w="38100">
            <a:solidFill/>
            <a:miter lim="400000"/>
          </a:ln>
          <a:extLst>
            <a:ext uri="{C572A759-6A51-4108-AA02-DFA0A04FC94B}">
              <ma14:wrappingTextBoxFlag xmlns:ma14="http://schemas.microsoft.com/office/mac/drawingml/2011/main" val="1"/>
            </a:ext>
          </a:extLst>
        </p:spPr>
        <p:txBody>
          <a:bodyPr wrap="none" lIns="177800" tIns="177800" rIns="177800" bIns="177800" anchor="ctr">
            <a:spAutoFit/>
          </a:bodyPr>
          <a:lstStyle>
            <a:lvl1pPr>
              <a:defRPr sz="2400">
                <a:latin typeface="Inconsolata"/>
                <a:ea typeface="Inconsolata"/>
                <a:cs typeface="Inconsolata"/>
                <a:sym typeface="Inconsolata"/>
              </a:defRPr>
            </a:lvl1pPr>
          </a:lstStyle>
          <a:p>
            <a:pPr lvl="0">
              <a:defRPr sz="1800"/>
            </a:pPr>
            <a:r>
              <a:rPr sz="2400"/>
              <a:t>executor=“torque”</a:t>
            </a:r>
          </a:p>
        </p:txBody>
      </p:sp>
    </p:spTree>
  </p:cSld>
  <p:clrMapOvr>
    <a:masterClrMapping/>
  </p:clrMapOvr>
  <p:transitio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8" name="Shape 238"/>
          <p:cNvSpPr/>
          <p:nvPr>
            <p:ph type="title"/>
          </p:nvPr>
        </p:nvSpPr>
        <p:spPr>
          <a:xfrm>
            <a:off x="952500" y="279400"/>
            <a:ext cx="11099800" cy="635000"/>
          </a:xfrm>
          <a:prstGeom prst="rect">
            <a:avLst/>
          </a:prstGeom>
        </p:spPr>
        <p:txBody>
          <a:bodyPr/>
          <a:lstStyle>
            <a:lvl1pPr defTabSz="257047">
              <a:defRPr sz="3520"/>
            </a:lvl1pPr>
          </a:lstStyle>
          <a:p>
            <a:pPr lvl="0">
              <a:defRPr sz="1800"/>
            </a:pPr>
            <a:r>
              <a:rPr sz="3520"/>
              <a:t>Cluster run: behind the scene</a:t>
            </a:r>
          </a:p>
        </p:txBody>
      </p:sp>
      <p:sp>
        <p:nvSpPr>
          <p:cNvPr id="239" name="Shape 239"/>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grpSp>
        <p:nvGrpSpPr>
          <p:cNvPr id="247" name="Group 247"/>
          <p:cNvGrpSpPr/>
          <p:nvPr/>
        </p:nvGrpSpPr>
        <p:grpSpPr>
          <a:xfrm>
            <a:off x="3269389" y="1695388"/>
            <a:ext cx="6466022" cy="6470918"/>
            <a:chOff x="171088" y="108094"/>
            <a:chExt cx="6466020" cy="6470917"/>
          </a:xfrm>
        </p:grpSpPr>
        <p:sp>
          <p:nvSpPr>
            <p:cNvPr id="240" name="Shape 240"/>
            <p:cNvSpPr/>
            <p:nvPr/>
          </p:nvSpPr>
          <p:spPr>
            <a:xfrm>
              <a:off x="3315096" y="3881883"/>
              <a:ext cx="1" cy="611947"/>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241" name="Shape 241"/>
            <p:cNvSpPr/>
            <p:nvPr/>
          </p:nvSpPr>
          <p:spPr>
            <a:xfrm>
              <a:off x="3315097" y="5151932"/>
              <a:ext cx="1" cy="734569"/>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242" name="Shape 242"/>
            <p:cNvSpPr/>
            <p:nvPr/>
          </p:nvSpPr>
          <p:spPr>
            <a:xfrm>
              <a:off x="3315096" y="2129333"/>
              <a:ext cx="1" cy="1094447"/>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pic>
          <p:nvPicPr>
            <p:cNvPr id="243" name="Screen Shot 2014-08-27 at 17.17.47.png"/>
            <p:cNvPicPr/>
            <p:nvPr/>
          </p:nvPicPr>
          <p:blipFill>
            <a:blip r:embed="rId2">
              <a:extLst/>
            </a:blip>
            <a:srcRect l="0" t="0" r="0" b="0"/>
            <a:stretch>
              <a:fillRect/>
            </a:stretch>
          </p:blipFill>
          <p:spPr>
            <a:xfrm>
              <a:off x="171088" y="108094"/>
              <a:ext cx="6466022" cy="2385109"/>
            </a:xfrm>
            <a:prstGeom prst="rect">
              <a:avLst/>
            </a:prstGeom>
            <a:ln w="38100" cap="flat">
              <a:solidFill>
                <a:srgbClr val="000000"/>
              </a:solidFill>
              <a:prstDash val="solid"/>
              <a:miter lim="400000"/>
            </a:ln>
            <a:effectLst/>
          </p:spPr>
        </p:pic>
        <p:sp>
          <p:nvSpPr>
            <p:cNvPr id="244" name="Shape 244"/>
            <p:cNvSpPr/>
            <p:nvPr/>
          </p:nvSpPr>
          <p:spPr>
            <a:xfrm>
              <a:off x="597296" y="4484821"/>
              <a:ext cx="5435601" cy="696469"/>
            </a:xfrm>
            <a:prstGeom prst="rect">
              <a:avLst/>
            </a:prstGeom>
            <a:solidFill>
              <a:srgbClr val="DCDEE0"/>
            </a:solidFill>
            <a:ln w="38100" cap="flat">
              <a:solidFill>
                <a:srgbClr val="000000"/>
              </a:solidFill>
              <a:prstDash val="solid"/>
              <a:miter lim="400000"/>
            </a:ln>
            <a:effectLst/>
            <a:extLst>
              <a:ext uri="{C572A759-6A51-4108-AA02-DFA0A04FC94B}">
                <ma14:wrappingTextBoxFlag xmlns:ma14="http://schemas.microsoft.com/office/mac/drawingml/2011/main" val="1"/>
              </a:ext>
            </a:extLst>
          </p:spPr>
          <p:txBody>
            <a:bodyPr wrap="none" lIns="177800" tIns="177800" rIns="177800" bIns="177800" numCol="1" anchor="ctr">
              <a:spAutoFit/>
            </a:bodyPr>
            <a:lstStyle>
              <a:lvl1pPr>
                <a:defRPr sz="2400">
                  <a:latin typeface="Inconsolata"/>
                  <a:ea typeface="Inconsolata"/>
                  <a:cs typeface="Inconsolata"/>
                  <a:sym typeface="Inconsolata"/>
                </a:defRPr>
              </a:lvl1pPr>
            </a:lstStyle>
            <a:p>
              <a:pPr lvl="0">
                <a:defRPr sz="1800"/>
              </a:pPr>
              <a:r>
                <a:rPr sz="2400"/>
                <a:t>bpipe run align.groovy *.fastq.gz</a:t>
              </a:r>
            </a:p>
          </p:txBody>
        </p:sp>
        <p:sp>
          <p:nvSpPr>
            <p:cNvPr id="245" name="Shape 245"/>
            <p:cNvSpPr/>
            <p:nvPr/>
          </p:nvSpPr>
          <p:spPr>
            <a:xfrm>
              <a:off x="292496" y="5882544"/>
              <a:ext cx="6045201" cy="696469"/>
            </a:xfrm>
            <a:prstGeom prst="rect">
              <a:avLst/>
            </a:prstGeom>
            <a:solidFill>
              <a:srgbClr val="DCDEE0"/>
            </a:solidFill>
            <a:ln w="38100" cap="flat">
              <a:solidFill>
                <a:srgbClr val="000000"/>
              </a:solidFill>
              <a:prstDash val="solid"/>
              <a:miter lim="400000"/>
            </a:ln>
            <a:effectLst/>
            <a:extLst>
              <a:ext uri="{C572A759-6A51-4108-AA02-DFA0A04FC94B}">
                <ma14:wrappingTextBoxFlag xmlns:ma14="http://schemas.microsoft.com/office/mac/drawingml/2011/main" val="1"/>
              </a:ext>
            </a:extLst>
          </p:spPr>
          <p:txBody>
            <a:bodyPr wrap="none" lIns="177800" tIns="177800" rIns="177800" bIns="177800" numCol="1" anchor="ctr">
              <a:spAutoFit/>
            </a:bodyPr>
            <a:lstStyle>
              <a:lvl1pPr>
                <a:defRPr sz="2400">
                  <a:latin typeface="Inconsolata"/>
                  <a:ea typeface="Inconsolata"/>
                  <a:cs typeface="Inconsolata"/>
                  <a:sym typeface="Inconsolata"/>
                </a:defRPr>
              </a:lvl1pPr>
            </a:lstStyle>
            <a:p>
              <a:pPr lvl="0">
                <a:defRPr sz="1800"/>
              </a:pPr>
              <a:r>
                <a:rPr sz="2400"/>
                <a:t>Each command runs on cluster (torque)</a:t>
              </a:r>
            </a:p>
          </p:txBody>
        </p:sp>
        <p:sp>
          <p:nvSpPr>
            <p:cNvPr id="246" name="Shape 246"/>
            <p:cNvSpPr/>
            <p:nvPr/>
          </p:nvSpPr>
          <p:spPr>
            <a:xfrm>
              <a:off x="1816496" y="3256223"/>
              <a:ext cx="2997201" cy="696469"/>
            </a:xfrm>
            <a:prstGeom prst="rect">
              <a:avLst/>
            </a:prstGeom>
            <a:solidFill>
              <a:srgbClr val="DCDEE0"/>
            </a:solidFill>
            <a:ln w="38100" cap="flat">
              <a:solidFill>
                <a:srgbClr val="000000"/>
              </a:solidFill>
              <a:prstDash val="solid"/>
              <a:miter lim="400000"/>
            </a:ln>
            <a:effectLst/>
            <a:extLst>
              <a:ext uri="{C572A759-6A51-4108-AA02-DFA0A04FC94B}">
                <ma14:wrappingTextBoxFlag xmlns:ma14="http://schemas.microsoft.com/office/mac/drawingml/2011/main" val="1"/>
              </a:ext>
            </a:extLst>
          </p:spPr>
          <p:txBody>
            <a:bodyPr wrap="none" lIns="177800" tIns="177800" rIns="177800" bIns="177800" numCol="1" anchor="ctr">
              <a:spAutoFit/>
            </a:bodyPr>
            <a:lstStyle>
              <a:lvl1pPr>
                <a:defRPr sz="2400">
                  <a:latin typeface="Inconsolata"/>
                  <a:ea typeface="Inconsolata"/>
                  <a:cs typeface="Inconsolata"/>
                  <a:sym typeface="Inconsolata"/>
                </a:defRPr>
              </a:lvl1pPr>
            </a:lstStyle>
            <a:p>
              <a:pPr lvl="0">
                <a:defRPr sz="1800"/>
              </a:pPr>
              <a:r>
                <a:rPr sz="2400"/>
                <a:t>executor=“torque”</a:t>
              </a:r>
            </a:p>
          </p:txBody>
        </p:sp>
      </p:grpSp>
      <p:grpSp>
        <p:nvGrpSpPr>
          <p:cNvPr id="250" name="Group 250"/>
          <p:cNvGrpSpPr/>
          <p:nvPr/>
        </p:nvGrpSpPr>
        <p:grpSpPr>
          <a:xfrm>
            <a:off x="5012780" y="3956050"/>
            <a:ext cx="7932168" cy="2527301"/>
            <a:chOff x="0" y="0"/>
            <a:chExt cx="7932167" cy="2527300"/>
          </a:xfrm>
        </p:grpSpPr>
        <p:sp>
          <p:nvSpPr>
            <p:cNvPr id="248" name="Shape 248"/>
            <p:cNvSpPr/>
            <p:nvPr/>
          </p:nvSpPr>
          <p:spPr>
            <a:xfrm flipH="1" flipV="1">
              <a:off x="-1" y="1259930"/>
              <a:ext cx="2309321" cy="1"/>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249" name="Shape 249"/>
            <p:cNvSpPr/>
            <p:nvPr/>
          </p:nvSpPr>
          <p:spPr>
            <a:xfrm>
              <a:off x="2040672" y="0"/>
              <a:ext cx="5891496" cy="2527301"/>
            </a:xfrm>
            <a:prstGeom prst="rect">
              <a:avLst/>
            </a:prstGeom>
            <a:solidFill>
              <a:srgbClr val="FFFFFF"/>
            </a:solid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lvl="0" algn="l">
                <a:defRPr sz="1800"/>
              </a:pPr>
              <a:r>
                <a:rPr sz="2500"/>
                <a:t>For each stage bpipe do the following:</a:t>
              </a:r>
              <a:endParaRPr sz="2500"/>
            </a:p>
            <a:p>
              <a:pPr lvl="0" marL="440972" indent="-440972" algn="l">
                <a:buSzPct val="100000"/>
                <a:buAutoNum type="arabicPeriod" startAt="1"/>
                <a:defRPr sz="1800"/>
              </a:pPr>
              <a:r>
                <a:rPr sz="2500"/>
                <a:t>Create a </a:t>
              </a:r>
              <a:r>
                <a:rPr sz="2500">
                  <a:latin typeface="Inconsolata"/>
                  <a:ea typeface="Inconsolata"/>
                  <a:cs typeface="Inconsolata"/>
                  <a:sym typeface="Inconsolata"/>
                </a:rPr>
                <a:t>qsub</a:t>
              </a:r>
              <a:r>
                <a:rPr sz="2500"/>
                <a:t> script</a:t>
              </a:r>
              <a:endParaRPr sz="2500"/>
            </a:p>
            <a:p>
              <a:pPr lvl="0" marL="440972" indent="-440972" algn="l">
                <a:buSzPct val="100000"/>
                <a:buAutoNum type="arabicPeriod" startAt="1"/>
                <a:defRPr sz="1800"/>
              </a:pPr>
              <a:r>
                <a:rPr sz="2500"/>
                <a:t>Execute the script with </a:t>
              </a:r>
              <a:r>
                <a:rPr sz="2500">
                  <a:latin typeface="Inconsolata"/>
                  <a:ea typeface="Inconsolata"/>
                  <a:cs typeface="Inconsolata"/>
                  <a:sym typeface="Inconsolata"/>
                </a:rPr>
                <a:t>qsub</a:t>
              </a:r>
              <a:endParaRPr sz="2500"/>
            </a:p>
            <a:p>
              <a:pPr lvl="0" marL="440972" indent="-440972" algn="l">
                <a:buSzPct val="100000"/>
                <a:buAutoNum type="arabicPeriod" startAt="1"/>
                <a:defRPr sz="1800"/>
              </a:pPr>
              <a:r>
                <a:rPr sz="2500"/>
                <a:t>Monitor the execution with </a:t>
              </a:r>
              <a:r>
                <a:rPr sz="2500">
                  <a:latin typeface="Inconsolata"/>
                  <a:ea typeface="Inconsolata"/>
                  <a:cs typeface="Inconsolata"/>
                  <a:sym typeface="Inconsolata"/>
                </a:rPr>
                <a:t>qstat</a:t>
              </a:r>
              <a:endParaRPr sz="2500"/>
            </a:p>
            <a:p>
              <a:pPr lvl="0" marL="440972" indent="-440972" algn="l">
                <a:buSzPct val="100000"/>
                <a:buAutoNum type="arabicPeriod" startAt="1"/>
                <a:defRPr sz="1800"/>
              </a:pPr>
              <a:r>
                <a:rPr sz="2500"/>
                <a:t>Notify when the job complete (</a:t>
              </a:r>
              <a:r>
                <a:rPr sz="2500">
                  <a:latin typeface="Inconsolata"/>
                  <a:ea typeface="Inconsolata"/>
                  <a:cs typeface="Inconsolata"/>
                  <a:sym typeface="Inconsolata"/>
                </a:rPr>
                <a:t>qstat</a:t>
              </a:r>
              <a:r>
                <a:rPr sz="2500"/>
                <a:t>)</a:t>
              </a:r>
              <a:endParaRPr sz="2500"/>
            </a:p>
            <a:p>
              <a:pPr lvl="0" marL="440972" indent="-440972" algn="l">
                <a:buSzPct val="100000"/>
                <a:buAutoNum type="arabicPeriod" startAt="1"/>
                <a:defRPr sz="1800"/>
              </a:pPr>
              <a:r>
                <a:rPr sz="2500"/>
                <a:t>Verify presence of output files</a:t>
              </a:r>
            </a:p>
          </p:txBody>
        </p:sp>
      </p:gr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nodeType="afterEffect" presetClass="entr" presetSubtype="0" presetID="1" grpId="1" fill="hold">
                                  <p:stCondLst>
                                    <p:cond delay="1000"/>
                                  </p:stCondLst>
                                  <p:iterate type="el" backwards="0">
                                    <p:tmAbs val="0"/>
                                  </p:iterate>
                                  <p:childTnLst>
                                    <p:set>
                                      <p:cBhvr>
                                        <p:cTn id="6" fill="hold"/>
                                        <p:tgtEl>
                                          <p:spTgt spid="25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0" grpId="1"/>
    </p:bldLst>
  </p:timing>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2" name="Shape 252"/>
          <p:cNvSpPr/>
          <p:nvPr>
            <p:ph type="title"/>
          </p:nvPr>
        </p:nvSpPr>
        <p:spPr>
          <a:xfrm>
            <a:off x="952500" y="444500"/>
            <a:ext cx="11099800" cy="637034"/>
          </a:xfrm>
          <a:prstGeom prst="rect">
            <a:avLst/>
          </a:prstGeom>
        </p:spPr>
        <p:txBody>
          <a:bodyPr/>
          <a:lstStyle>
            <a:lvl1pPr defTabSz="257047">
              <a:defRPr sz="3520"/>
            </a:lvl1pPr>
          </a:lstStyle>
          <a:p>
            <a:pPr lvl="0">
              <a:defRPr sz="1800"/>
            </a:pPr>
            <a:r>
              <a:rPr sz="3520"/>
              <a:t>Cluster run: behind the scene</a:t>
            </a:r>
          </a:p>
        </p:txBody>
      </p:sp>
      <p:sp>
        <p:nvSpPr>
          <p:cNvPr id="253" name="Shape 253"/>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254" name="Shape 254"/>
          <p:cNvSpPr/>
          <p:nvPr/>
        </p:nvSpPr>
        <p:spPr>
          <a:xfrm>
            <a:off x="361782" y="1603393"/>
            <a:ext cx="2256769" cy="3549614"/>
          </a:xfrm>
          <a:prstGeom prst="rect">
            <a:avLst/>
          </a:prstGeom>
          <a:ln w="63500">
            <a:solidFill/>
            <a:miter lim="400000"/>
          </a:ln>
          <a:extLst>
            <a:ext uri="{C572A759-6A51-4108-AA02-DFA0A04FC94B}">
              <ma14:wrappingTextBoxFlag xmlns:ma14="http://schemas.microsoft.com/office/mac/drawingml/2011/main" val="1"/>
            </a:ext>
          </a:extLst>
        </p:spPr>
        <p:txBody>
          <a:bodyPr lIns="0" tIns="0" rIns="0" bIns="0" anchor="ctr">
            <a:spAutoFit/>
          </a:bodyPr>
          <a:lstStyle/>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.bpipe</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checks</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commands</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commandtmp</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executed</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inprogress</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jobs</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launch</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logs</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outputs</a:t>
            </a:r>
          </a:p>
        </p:txBody>
      </p:sp>
      <p:grpSp>
        <p:nvGrpSpPr>
          <p:cNvPr id="257" name="Group 257"/>
          <p:cNvGrpSpPr/>
          <p:nvPr/>
        </p:nvGrpSpPr>
        <p:grpSpPr>
          <a:xfrm>
            <a:off x="2709713" y="1819144"/>
            <a:ext cx="3514770" cy="2178014"/>
            <a:chOff x="0" y="0"/>
            <a:chExt cx="3514768" cy="2178012"/>
          </a:xfrm>
        </p:grpSpPr>
        <p:sp>
          <p:nvSpPr>
            <p:cNvPr id="255" name="Shape 255"/>
            <p:cNvSpPr/>
            <p:nvPr/>
          </p:nvSpPr>
          <p:spPr>
            <a:xfrm flipH="1">
              <a:off x="0" y="1089006"/>
              <a:ext cx="639341" cy="1"/>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256" name="Shape 256"/>
            <p:cNvSpPr/>
            <p:nvPr/>
          </p:nvSpPr>
          <p:spPr>
            <a:xfrm>
              <a:off x="730504" y="-1"/>
              <a:ext cx="2784265" cy="2178014"/>
            </a:xfrm>
            <a:prstGeom prst="rect">
              <a:avLst/>
            </a:prstGeom>
            <a:noFill/>
            <a:ln w="63500" cap="flat">
              <a:solidFill>
                <a:srgbClr val="000000"/>
              </a:solidFill>
              <a:prstDash val="solid"/>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.bpipe/commandtmp/</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|-- 1</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|-- 11</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|-- 12</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|-- 13</a:t>
              </a:r>
              <a:endParaRPr>
                <a:latin typeface="Monaco"/>
                <a:ea typeface="Monaco"/>
                <a:cs typeface="Monaco"/>
                <a:sym typeface="Monaco"/>
              </a:endParaRPr>
            </a:p>
            <a:p>
              <a:pPr lvl="0" algn="l" defTabSz="457200">
                <a:spcBef>
                  <a:spcPts val="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`-- 84</a:t>
              </a:r>
            </a:p>
          </p:txBody>
        </p:sp>
      </p:grpSp>
      <p:sp>
        <p:nvSpPr>
          <p:cNvPr id="258" name="Shape 258"/>
          <p:cNvSpPr/>
          <p:nvPr/>
        </p:nvSpPr>
        <p:spPr>
          <a:xfrm>
            <a:off x="3975100" y="3551683"/>
            <a:ext cx="445666" cy="445667"/>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63500">
            <a:solidFill>
              <a:srgbClr val="C82506"/>
            </a:solidFill>
            <a:prstDash val="sysDot"/>
            <a:miter lim="400000"/>
          </a:ln>
          <a:effectLst>
            <a:outerShdw sx="100000" sy="100000" kx="0" ky="0" algn="b" rotWithShape="0" blurRad="38100" dist="25400" dir="5400000">
              <a:srgbClr val="000000">
                <a:alpha val="50000"/>
              </a:srgbClr>
            </a:outerShdw>
          </a:effectLst>
        </p:spPr>
        <p:txBody>
          <a:bodyPr lIns="0" tIns="0" rIns="0" bIns="0" anchor="ctr"/>
          <a:lstStyle/>
          <a:p>
            <a:pPr lvl="0">
              <a:defRPr sz="2400">
                <a:solidFill>
                  <a:srgbClr val="FFFFFF"/>
                </a:solidFill>
              </a:defRPr>
            </a:pPr>
          </a:p>
        </p:txBody>
      </p:sp>
      <p:grpSp>
        <p:nvGrpSpPr>
          <p:cNvPr id="261" name="Group 261"/>
          <p:cNvGrpSpPr/>
          <p:nvPr/>
        </p:nvGrpSpPr>
        <p:grpSpPr>
          <a:xfrm>
            <a:off x="3234444" y="3991799"/>
            <a:ext cx="3195812" cy="3498008"/>
            <a:chOff x="0" y="0"/>
            <a:chExt cx="3195811" cy="3498006"/>
          </a:xfrm>
        </p:grpSpPr>
        <p:sp>
          <p:nvSpPr>
            <p:cNvPr id="259" name="Shape 259"/>
            <p:cNvSpPr/>
            <p:nvPr/>
          </p:nvSpPr>
          <p:spPr>
            <a:xfrm flipV="1">
              <a:off x="1112955" y="0"/>
              <a:ext cx="1" cy="1394342"/>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260" name="Shape 260"/>
            <p:cNvSpPr/>
            <p:nvPr/>
          </p:nvSpPr>
          <p:spPr>
            <a:xfrm>
              <a:off x="0" y="1446994"/>
              <a:ext cx="3195812" cy="2051013"/>
            </a:xfrm>
            <a:prstGeom prst="rect">
              <a:avLst/>
            </a:prstGeom>
            <a:noFill/>
            <a:ln w="63500" cap="flat">
              <a:solidFill>
                <a:srgbClr val="000000"/>
              </a:solidFill>
              <a:prstDash val="solid"/>
              <a:miter lim="400000"/>
            </a:ln>
            <a:effectLst/>
            <a:extLst>
              <a:ext uri="{C572A759-6A51-4108-AA02-DFA0A04FC94B}">
                <ma14:wrappingTextBoxFlag xmlns:ma14="http://schemas.microsoft.com/office/mac/drawingml/2011/main" val="1"/>
              </a:ext>
            </a:extLst>
          </p:spPr>
          <p:txBody>
            <a:bodyPr wrap="none" lIns="0" tIns="0" rIns="0" bIns="0" numCol="1" anchor="ctr">
              <a:spAutoFit/>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.bpipe/commandtmp/84/</a:t>
              </a:r>
              <a:endParaRPr>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|-- 84.err</a:t>
              </a:r>
              <a:endParaRPr>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|-- 84.out</a:t>
              </a:r>
              <a:endParaRPr>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|-- 84.pbs.err.log</a:t>
              </a:r>
              <a:endParaRPr>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|-- 84.pbs.log</a:t>
              </a:r>
              <a:endParaRPr>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a:latin typeface="Monaco"/>
                  <a:ea typeface="Monaco"/>
                  <a:cs typeface="Monaco"/>
                  <a:sym typeface="Monaco"/>
                </a:rPr>
                <a:t>`-- job.pbs</a:t>
              </a:r>
            </a:p>
          </p:txBody>
        </p:sp>
      </p:grpSp>
      <p:grpSp>
        <p:nvGrpSpPr>
          <p:cNvPr id="264" name="Group 264"/>
          <p:cNvGrpSpPr/>
          <p:nvPr/>
        </p:nvGrpSpPr>
        <p:grpSpPr>
          <a:xfrm>
            <a:off x="5076244" y="2258491"/>
            <a:ext cx="7553640" cy="5025135"/>
            <a:chOff x="0" y="0"/>
            <a:chExt cx="7553638" cy="5025133"/>
          </a:xfrm>
        </p:grpSpPr>
        <p:sp>
          <p:nvSpPr>
            <p:cNvPr id="262" name="Shape 262"/>
            <p:cNvSpPr/>
            <p:nvPr/>
          </p:nvSpPr>
          <p:spPr>
            <a:xfrm>
              <a:off x="2090554" y="-1"/>
              <a:ext cx="5463085" cy="2239418"/>
            </a:xfrm>
            <a:prstGeom prst="rect">
              <a:avLst/>
            </a:prstGeom>
            <a:noFill/>
            <a:ln w="50800" cap="flat">
              <a:solidFill>
                <a:srgbClr val="000000"/>
              </a:solidFill>
              <a:prstDash val="solid"/>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#!/bin/bash</a:t>
              </a: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#PBS -N soapsplice_prep</a:t>
              </a: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#PBS -q workq</a:t>
              </a: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#PBS -o /lustre2/scratch/Martelli/152_RISCIP_RUN175/.bpipe/commandtmp/84/84.pbs.log</a:t>
              </a: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#PBS -e /lustre2/scratch/Martelli/152_RISCIP_RUN175/.bpipe/commandtmp/84/84.pbs.err.log</a:t>
              </a: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#PBS -P Martelli_152_RISC_IP_MD</a:t>
              </a: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#PBS -A drambaldi</a:t>
              </a: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#PBS -l select=1:ncpus=4:mem=32g</a:t>
              </a: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cd $PBS_O_WORKDIR</a:t>
              </a:r>
              <a:endParaRPr sz="800">
                <a:latin typeface="Monaco"/>
                <a:ea typeface="Monaco"/>
                <a:cs typeface="Monaco"/>
                <a:sym typeface="Monaco"/>
              </a:endParaRPr>
            </a:p>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pPr>
              <a:r>
                <a:rPr sz="800">
                  <a:latin typeface="Monaco"/>
                  <a:ea typeface="Monaco"/>
                  <a:cs typeface="Monaco"/>
                  <a:sym typeface="Monaco"/>
                </a:rPr>
                <a:t>(COMMAND HERE)&gt; .bpipe/commandtmp/84/84.out 2&gt;  .bpipe/commandtmp/84/84.err</a:t>
              </a:r>
              <a:endParaRPr sz="800">
                <a:latin typeface="Monaco"/>
                <a:ea typeface="Monaco"/>
                <a:cs typeface="Monaco"/>
                <a:sym typeface="Monaco"/>
              </a:endParaRPr>
            </a:p>
          </p:txBody>
        </p:sp>
        <p:sp>
          <p:nvSpPr>
            <p:cNvPr id="263" name="Shape 263"/>
            <p:cNvSpPr/>
            <p:nvPr/>
          </p:nvSpPr>
          <p:spPr>
            <a:xfrm flipH="1">
              <a:off x="0" y="2266778"/>
              <a:ext cx="3739521" cy="2758356"/>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grpSp>
      <p:sp>
        <p:nvSpPr>
          <p:cNvPr id="265" name="Shape 265"/>
          <p:cNvSpPr/>
          <p:nvPr/>
        </p:nvSpPr>
        <p:spPr>
          <a:xfrm>
            <a:off x="3683000" y="7082283"/>
            <a:ext cx="1328800" cy="445667"/>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63500">
            <a:solidFill>
              <a:srgbClr val="C82506"/>
            </a:solidFill>
            <a:prstDash val="sysDot"/>
            <a:miter lim="400000"/>
          </a:ln>
          <a:effectLst>
            <a:outerShdw sx="100000" sy="100000" kx="0" ky="0" algn="b" rotWithShape="0" blurRad="38100" dist="25400" dir="5400000">
              <a:srgbClr val="000000">
                <a:alpha val="50000"/>
              </a:srgbClr>
            </a:outerShdw>
          </a:effectLst>
        </p:spPr>
        <p:txBody>
          <a:bodyPr lIns="0" tIns="0" rIns="0" bIns="0" anchor="ctr"/>
          <a:lstStyle/>
          <a:p>
            <a:pPr lvl="0">
              <a:defRPr sz="2400">
                <a:solidFill>
                  <a:srgbClr val="FFFFFF"/>
                </a:solidFill>
              </a:defRPr>
            </a:pP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2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nodeType="clickEffect" presetClass="entr" presetSubtype="0" presetID="1" grpId="2" fill="hold">
                                  <p:stCondLst>
                                    <p:cond delay="0"/>
                                  </p:stCondLst>
                                  <p:iterate type="el" backwards="0">
                                    <p:tmAbs val="0"/>
                                  </p:iterate>
                                  <p:childTnLst>
                                    <p:set>
                                      <p:cBhvr>
                                        <p:cTn id="10" fill="hold"/>
                                        <p:tgtEl>
                                          <p:spTgt spid="25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1" grpId="3" fill="hold">
                                  <p:stCondLst>
                                    <p:cond delay="0"/>
                                  </p:stCondLst>
                                  <p:iterate type="el" backwards="0">
                                    <p:tmAbs val="0"/>
                                  </p:iterate>
                                  <p:childTnLst>
                                    <p:set>
                                      <p:cBhvr>
                                        <p:cTn id="14" fill="hold"/>
                                        <p:tgtEl>
                                          <p:spTgt spid="2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nodeType="clickEffect" presetClass="entr" presetSubtype="0" presetID="1" grpId="4" fill="hold">
                                  <p:stCondLst>
                                    <p:cond delay="0"/>
                                  </p:stCondLst>
                                  <p:iterate type="el" backwards="0">
                                    <p:tmAbs val="0"/>
                                  </p:iterate>
                                  <p:childTnLst>
                                    <p:set>
                                      <p:cBhvr>
                                        <p:cTn id="18" fill="hold"/>
                                        <p:tgtEl>
                                          <p:spTgt spid="26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nodeType="clickEffect" presetClass="entr" presetSubtype="0" presetID="1" grpId="5" fill="hold">
                                  <p:stCondLst>
                                    <p:cond delay="0"/>
                                  </p:stCondLst>
                                  <p:iterate type="el" backwards="0">
                                    <p:tmAbs val="0"/>
                                  </p:iterate>
                                  <p:childTnLst>
                                    <p:set>
                                      <p:cBhvr>
                                        <p:cTn id="22" fill="hold"/>
                                        <p:tgtEl>
                                          <p:spTgt spid="2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1" grpId="3"/>
      <p:bldP build="whole" bldLvl="1" animBg="1" rev="0" advAuto="0" spid="257" grpId="1"/>
      <p:bldP build="whole" bldLvl="1" animBg="1" rev="0" advAuto="0" spid="258" grpId="2"/>
      <p:bldP build="whole" bldLvl="1" animBg="1" rev="0" advAuto="0" spid="265" grpId="4"/>
      <p:bldP build="whole" bldLvl="1" animBg="1" rev="0" advAuto="0" spid="264" grpId="5"/>
    </p:bldLst>
  </p:timing>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7" name="Shape 267"/>
          <p:cNvSpPr/>
          <p:nvPr>
            <p:ph type="body" idx="1"/>
          </p:nvPr>
        </p:nvSpPr>
        <p:spPr>
          <a:prstGeom prst="rect">
            <a:avLst/>
          </a:prstGeom>
        </p:spPr>
        <p:txBody>
          <a:bodyPr/>
          <a:lstStyle/>
          <a:p>
            <a:pPr lvl="0" marL="635000" indent="-635000">
              <a:buSzPct val="100000"/>
              <a:buAutoNum type="arabicPeriod" startAt="1"/>
              <a:defRPr sz="1800"/>
            </a:pPr>
            <a:r>
              <a:rPr sz="3600"/>
              <a:t>Motivation</a:t>
            </a:r>
            <a:endParaRPr sz="3600"/>
          </a:p>
          <a:p>
            <a:pPr lvl="0" marL="635000" indent="-635000">
              <a:buSzPct val="100000"/>
              <a:buAutoNum type="arabicPeriod" startAt="1"/>
              <a:defRPr sz="1800"/>
            </a:pPr>
            <a:r>
              <a:rPr sz="3600"/>
              <a:t>Architecture</a:t>
            </a:r>
            <a:endParaRPr sz="3600"/>
          </a:p>
          <a:p>
            <a:pPr lvl="0" marL="635000" indent="-635000">
              <a:buSzPct val="100000"/>
              <a:buAutoNum type="arabicPeriod" startAt="1"/>
              <a:defRPr sz="1800"/>
            </a:pPr>
            <a:r>
              <a:rPr sz="3600"/>
              <a:t>Resource managers</a:t>
            </a:r>
            <a:endParaRPr sz="3600"/>
          </a:p>
          <a:p>
            <a:pPr lvl="0" marL="635000" indent="-635000">
              <a:buSzPct val="100000"/>
              <a:buAutoNum type="arabicPeriod" startAt="1"/>
              <a:defRPr sz="1800"/>
            </a:pPr>
            <a:r>
              <a:rPr b="1" sz="3600"/>
              <a:t>Notifications and Emails</a:t>
            </a:r>
            <a:endParaRPr b="1" sz="3600"/>
          </a:p>
          <a:p>
            <a:pPr lvl="0" marL="635000" indent="-635000">
              <a:buSzPct val="100000"/>
              <a:buAutoNum type="arabicPeriod" startAt="1"/>
              <a:defRPr sz="1800"/>
            </a:pPr>
            <a:r>
              <a:rPr sz="3600"/>
              <a:t>Some examples</a:t>
            </a:r>
          </a:p>
        </p:txBody>
      </p:sp>
      <p:sp>
        <p:nvSpPr>
          <p:cNvPr id="268" name="Shape 26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70" name="Screen Shot 2014-09-01 at 16.19.42.png"/>
          <p:cNvPicPr/>
          <p:nvPr/>
        </p:nvPicPr>
        <p:blipFill>
          <a:blip r:embed="rId2">
            <a:extLst/>
          </a:blip>
          <a:stretch>
            <a:fillRect/>
          </a:stretch>
        </p:blipFill>
        <p:spPr>
          <a:xfrm>
            <a:off x="790789" y="0"/>
            <a:ext cx="11423221" cy="9753600"/>
          </a:xfrm>
          <a:prstGeom prst="rect">
            <a:avLst/>
          </a:prstGeom>
          <a:ln w="12700">
            <a:miter lim="400000"/>
          </a:ln>
        </p:spPr>
      </p:pic>
      <p:sp>
        <p:nvSpPr>
          <p:cNvPr id="271" name="Shape 271"/>
          <p:cNvSpPr/>
          <p:nvPr>
            <p:ph type="title"/>
          </p:nvPr>
        </p:nvSpPr>
        <p:spPr>
          <a:xfrm>
            <a:off x="952500" y="444500"/>
            <a:ext cx="11099800" cy="585342"/>
          </a:xfrm>
          <a:prstGeom prst="rect">
            <a:avLst/>
          </a:prstGeom>
        </p:spPr>
        <p:txBody>
          <a:bodyPr/>
          <a:lstStyle>
            <a:lvl1pPr defTabSz="233679">
              <a:defRPr sz="3200"/>
            </a:lvl1pPr>
          </a:lstStyle>
          <a:p>
            <a:pPr lvl="0">
              <a:defRPr sz="1800"/>
            </a:pPr>
            <a:r>
              <a:rPr sz="3200"/>
              <a:t>HTML report</a:t>
            </a:r>
          </a:p>
        </p:txBody>
      </p:sp>
      <p:sp>
        <p:nvSpPr>
          <p:cNvPr id="272" name="Shape 27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xit" presetSubtype="0" presetID="1" grpId="1" fill="hold">
                                  <p:stCondLst>
                                    <p:cond delay="0"/>
                                  </p:stCondLst>
                                  <p:iterate type="el" backwards="0">
                                    <p:tmAbs val="0"/>
                                  </p:iterate>
                                  <p:childTnLst>
                                    <p:set>
                                      <p:cBhvr>
                                        <p:cTn id="6" fill="hold">
                                          <p:stCondLst>
                                            <p:cond delay="0"/>
                                          </p:stCondLst>
                                        </p:cTn>
                                        <p:tgtEl>
                                          <p:spTgt spid="271"/>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71" grpId="1"/>
    </p:bldLst>
  </p:timing>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 name="Shape 40"/>
          <p:cNvSpPr/>
          <p:nvPr>
            <p:ph type="title"/>
          </p:nvPr>
        </p:nvSpPr>
        <p:spPr>
          <a:xfrm>
            <a:off x="952500" y="63500"/>
            <a:ext cx="11099800" cy="871984"/>
          </a:xfrm>
          <a:prstGeom prst="rect">
            <a:avLst/>
          </a:prstGeom>
        </p:spPr>
        <p:txBody>
          <a:bodyPr/>
          <a:lstStyle>
            <a:lvl1pPr>
              <a:defRPr sz="3000"/>
            </a:lvl1pPr>
          </a:lstStyle>
          <a:p>
            <a:pPr lvl="0">
              <a:defRPr sz="1800"/>
            </a:pPr>
            <a:r>
              <a:rPr sz="3000"/>
              <a:t>A DNA alignment for a single sample:</a:t>
            </a:r>
          </a:p>
        </p:txBody>
      </p:sp>
      <p:sp>
        <p:nvSpPr>
          <p:cNvPr id="41" name="Shape 41"/>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42" name="BWA_SUBMIT_LANE.pdf"/>
          <p:cNvPicPr/>
          <p:nvPr/>
        </p:nvPicPr>
        <p:blipFill>
          <a:blip r:embed="rId2">
            <a:extLst/>
          </a:blip>
          <a:stretch>
            <a:fillRect/>
          </a:stretch>
        </p:blipFill>
        <p:spPr>
          <a:xfrm>
            <a:off x="3397007" y="782278"/>
            <a:ext cx="6210786" cy="8699543"/>
          </a:xfrm>
          <a:prstGeom prst="rect">
            <a:avLst/>
          </a:prstGeom>
          <a:ln w="12700">
            <a:miter lim="400000"/>
          </a:ln>
        </p:spPr>
      </p:pic>
    </p:spTree>
  </p:cSld>
  <p:clrMapOvr>
    <a:masterClrMapping/>
  </p:clrMapOvr>
  <p:transitio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4" name="Shape 274"/>
          <p:cNvSpPr/>
          <p:nvPr>
            <p:ph type="title"/>
          </p:nvPr>
        </p:nvSpPr>
        <p:spPr>
          <a:xfrm>
            <a:off x="952500" y="292100"/>
            <a:ext cx="11099800" cy="912912"/>
          </a:xfrm>
          <a:prstGeom prst="rect">
            <a:avLst/>
          </a:prstGeom>
        </p:spPr>
        <p:txBody>
          <a:bodyPr/>
          <a:lstStyle>
            <a:lvl1pPr>
              <a:defRPr sz="4900"/>
            </a:lvl1pPr>
          </a:lstStyle>
          <a:p>
            <a:pPr lvl="0">
              <a:defRPr sz="1800"/>
            </a:pPr>
            <a:r>
              <a:rPr sz="4900"/>
              <a:t>Email notifications</a:t>
            </a:r>
          </a:p>
        </p:txBody>
      </p:sp>
      <p:sp>
        <p:nvSpPr>
          <p:cNvPr id="275" name="Shape 27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276" name="Screen Shot 2014-09-01 at 16.22.32.png"/>
          <p:cNvPicPr/>
          <p:nvPr/>
        </p:nvPicPr>
        <p:blipFill>
          <a:blip r:embed="rId2">
            <a:extLst/>
          </a:blip>
          <a:stretch>
            <a:fillRect/>
          </a:stretch>
        </p:blipFill>
        <p:spPr>
          <a:xfrm>
            <a:off x="3124200" y="1504602"/>
            <a:ext cx="6756400" cy="4813301"/>
          </a:xfrm>
          <a:prstGeom prst="rect">
            <a:avLst/>
          </a:prstGeom>
          <a:ln w="25400">
            <a:solidFill/>
            <a:miter lim="400000"/>
          </a:ln>
        </p:spPr>
      </p:pic>
      <p:sp>
        <p:nvSpPr>
          <p:cNvPr id="277" name="Shape 277"/>
          <p:cNvSpPr/>
          <p:nvPr/>
        </p:nvSpPr>
        <p:spPr>
          <a:xfrm>
            <a:off x="1947773" y="6598443"/>
            <a:ext cx="9109254"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Bpipe can send emails and chat messages</a:t>
            </a:r>
            <a:endParaRPr sz="3600"/>
          </a:p>
          <a:p>
            <a:pPr lvl="0">
              <a:defRPr sz="1800"/>
            </a:pPr>
            <a:r>
              <a:rPr sz="3600"/>
              <a:t> on Pipeline/Stage competition</a:t>
            </a:r>
          </a:p>
        </p:txBody>
      </p:sp>
    </p:spTree>
  </p:cSld>
  <p:clrMapOvr>
    <a:masterClrMapping/>
  </p:clrMapOvr>
  <p:transitio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9" name="Shape 279"/>
          <p:cNvSpPr/>
          <p:nvPr>
            <p:ph type="title"/>
          </p:nvPr>
        </p:nvSpPr>
        <p:spPr>
          <a:xfrm>
            <a:off x="952500" y="292100"/>
            <a:ext cx="11099800" cy="912912"/>
          </a:xfrm>
          <a:prstGeom prst="rect">
            <a:avLst/>
          </a:prstGeom>
        </p:spPr>
        <p:txBody>
          <a:bodyPr/>
          <a:lstStyle>
            <a:lvl1pPr>
              <a:defRPr sz="4900"/>
            </a:lvl1pPr>
          </a:lstStyle>
          <a:p>
            <a:pPr lvl="0">
              <a:defRPr sz="1800"/>
            </a:pPr>
            <a:r>
              <a:rPr sz="4900"/>
              <a:t>Email notifications</a:t>
            </a:r>
          </a:p>
        </p:txBody>
      </p:sp>
      <p:sp>
        <p:nvSpPr>
          <p:cNvPr id="280" name="Shape 28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281" name="Shape 281"/>
          <p:cNvSpPr/>
          <p:nvPr/>
        </p:nvSpPr>
        <p:spPr>
          <a:xfrm>
            <a:off x="388894" y="7450485"/>
            <a:ext cx="12227012" cy="119380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t>With the keywords </a:t>
            </a:r>
            <a:r>
              <a:rPr b="1" i="1" sz="3600"/>
              <a:t>send</a:t>
            </a:r>
            <a:r>
              <a:rPr i="1" sz="3600"/>
              <a:t>, </a:t>
            </a:r>
            <a:r>
              <a:rPr b="1" i="1" sz="3600"/>
              <a:t>succeeded</a:t>
            </a:r>
            <a:r>
              <a:rPr i="1" sz="3600"/>
              <a:t> </a:t>
            </a:r>
            <a:r>
              <a:rPr sz="3600"/>
              <a:t>and </a:t>
            </a:r>
            <a:r>
              <a:rPr b="1" i="1" sz="3600"/>
              <a:t>fail</a:t>
            </a:r>
            <a:r>
              <a:rPr sz="3600"/>
              <a:t> we can send arbitrary reports/notification during pipeline execution</a:t>
            </a:r>
          </a:p>
        </p:txBody>
      </p:sp>
      <p:pic>
        <p:nvPicPr>
          <p:cNvPr id="282" name="Screen Shot 2014-09-01 at 16.38.08.png"/>
          <p:cNvPicPr/>
          <p:nvPr/>
        </p:nvPicPr>
        <p:blipFill>
          <a:blip r:embed="rId2">
            <a:extLst/>
          </a:blip>
          <a:stretch>
            <a:fillRect/>
          </a:stretch>
        </p:blipFill>
        <p:spPr>
          <a:xfrm>
            <a:off x="1397000" y="2600548"/>
            <a:ext cx="10210800" cy="3454401"/>
          </a:xfrm>
          <a:prstGeom prst="rect">
            <a:avLst/>
          </a:prstGeom>
          <a:ln w="12700">
            <a:miter lim="400000"/>
          </a:ln>
        </p:spPr>
      </p:pic>
    </p:spTree>
  </p:cSld>
  <p:clrMapOvr>
    <a:masterClrMapping/>
  </p:clrMapOvr>
  <p:transitio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4" name="Shape 284"/>
          <p:cNvSpPr/>
          <p:nvPr>
            <p:ph type="body" idx="1"/>
          </p:nvPr>
        </p:nvSpPr>
        <p:spPr>
          <a:prstGeom prst="rect">
            <a:avLst/>
          </a:prstGeom>
        </p:spPr>
        <p:txBody>
          <a:bodyPr/>
          <a:lstStyle/>
          <a:p>
            <a:pPr lvl="0" marL="635000" indent="-635000">
              <a:buSzPct val="100000"/>
              <a:buAutoNum type="arabicPeriod" startAt="1"/>
              <a:defRPr sz="1800"/>
            </a:pPr>
            <a:r>
              <a:rPr sz="3600"/>
              <a:t>Motivation</a:t>
            </a:r>
            <a:endParaRPr sz="3600"/>
          </a:p>
          <a:p>
            <a:pPr lvl="0" marL="635000" indent="-635000">
              <a:buSzPct val="100000"/>
              <a:buAutoNum type="arabicPeriod" startAt="1"/>
              <a:defRPr sz="1800"/>
            </a:pPr>
            <a:r>
              <a:rPr sz="3600"/>
              <a:t>Architecture</a:t>
            </a:r>
            <a:endParaRPr sz="3600"/>
          </a:p>
          <a:p>
            <a:pPr lvl="0" marL="635000" indent="-635000">
              <a:buSzPct val="100000"/>
              <a:buAutoNum type="arabicPeriod" startAt="1"/>
              <a:defRPr sz="1800"/>
            </a:pPr>
            <a:r>
              <a:rPr sz="3600"/>
              <a:t>Resource managers</a:t>
            </a:r>
            <a:endParaRPr sz="3600"/>
          </a:p>
          <a:p>
            <a:pPr lvl="0" marL="635000" indent="-635000">
              <a:buSzPct val="100000"/>
              <a:buAutoNum type="arabicPeriod" startAt="1"/>
              <a:defRPr sz="1800"/>
            </a:pPr>
            <a:r>
              <a:rPr sz="3600"/>
              <a:t>Notifications and Emails</a:t>
            </a:r>
            <a:endParaRPr sz="3600"/>
          </a:p>
          <a:p>
            <a:pPr lvl="0" marL="635000" indent="-635000">
              <a:buSzPct val="100000"/>
              <a:buAutoNum type="arabicPeriod" startAt="1"/>
              <a:defRPr sz="1800"/>
            </a:pPr>
            <a:r>
              <a:rPr b="1" sz="3600"/>
              <a:t>Some examples</a:t>
            </a:r>
          </a:p>
        </p:txBody>
      </p:sp>
      <p:sp>
        <p:nvSpPr>
          <p:cNvPr id="285" name="Shape 28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7" name="Shape 287"/>
          <p:cNvSpPr/>
          <p:nvPr>
            <p:ph type="title"/>
          </p:nvPr>
        </p:nvSpPr>
        <p:spPr>
          <a:xfrm>
            <a:off x="952500" y="241300"/>
            <a:ext cx="11099800" cy="787202"/>
          </a:xfrm>
          <a:prstGeom prst="rect">
            <a:avLst/>
          </a:prstGeom>
        </p:spPr>
        <p:txBody>
          <a:bodyPr/>
          <a:lstStyle>
            <a:lvl1pPr defTabSz="490727">
              <a:defRPr sz="4535"/>
            </a:lvl1pPr>
          </a:lstStyle>
          <a:p>
            <a:pPr lvl="0">
              <a:defRPr sz="1800"/>
            </a:pPr>
            <a:r>
              <a:rPr sz="4535"/>
              <a:t>From reads to variants in bpipe</a:t>
            </a:r>
          </a:p>
        </p:txBody>
      </p:sp>
      <p:sp>
        <p:nvSpPr>
          <p:cNvPr id="288" name="Shape 28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289" name="Shape 289"/>
          <p:cNvSpPr/>
          <p:nvPr/>
        </p:nvSpPr>
        <p:spPr>
          <a:xfrm>
            <a:off x="2305354" y="1066800"/>
            <a:ext cx="8394092"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50000"/>
              </a:lnSpc>
              <a:defRPr sz="2800"/>
            </a:lvl1pPr>
          </a:lstStyle>
          <a:p>
            <a:pPr lvl="0">
              <a:defRPr sz="1800"/>
            </a:pPr>
            <a:r>
              <a:rPr sz="2800"/>
              <a:t>https://github.com/ssadedin/variant_calling_pipeline</a:t>
            </a:r>
          </a:p>
        </p:txBody>
      </p:sp>
      <p:pic>
        <p:nvPicPr>
          <p:cNvPr id="290" name="Screen Shot 2014-09-04 at 11.57.28.png"/>
          <p:cNvPicPr/>
          <p:nvPr/>
        </p:nvPicPr>
        <p:blipFill>
          <a:blip r:embed="rId2">
            <a:extLst/>
          </a:blip>
          <a:stretch>
            <a:fillRect/>
          </a:stretch>
        </p:blipFill>
        <p:spPr>
          <a:xfrm>
            <a:off x="1853081" y="2666251"/>
            <a:ext cx="9671072" cy="6173698"/>
          </a:xfrm>
          <a:prstGeom prst="rect">
            <a:avLst/>
          </a:prstGeom>
          <a:ln w="12700">
            <a:miter lim="400000"/>
          </a:ln>
        </p:spPr>
      </p:pic>
      <p:sp>
        <p:nvSpPr>
          <p:cNvPr id="291" name="Shape 291"/>
          <p:cNvSpPr/>
          <p:nvPr/>
        </p:nvSpPr>
        <p:spPr>
          <a:xfrm rot="21600000">
            <a:off x="958951" y="1847101"/>
            <a:ext cx="2323898" cy="330201"/>
          </a:xfrm>
          <a:prstGeom prst="rect">
            <a:avLst/>
          </a:prstGeom>
          <a:solidFill>
            <a:srgbClr val="DCDEE0"/>
          </a:solidFill>
          <a:ln w="12700">
            <a:solidFill/>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1400"/>
            </a:lvl1pPr>
          </a:lstStyle>
          <a:p>
            <a:pPr lvl="0">
              <a:defRPr sz="1800"/>
            </a:pPr>
            <a:r>
              <a:rPr sz="1400"/>
              <a:t>Assumes: paired end reads</a:t>
            </a:r>
          </a:p>
        </p:txBody>
      </p:sp>
      <p:sp>
        <p:nvSpPr>
          <p:cNvPr id="292" name="Shape 292"/>
          <p:cNvSpPr/>
          <p:nvPr/>
        </p:nvSpPr>
        <p:spPr>
          <a:xfrm>
            <a:off x="4227487" y="1853451"/>
            <a:ext cx="6988226" cy="317501"/>
          </a:xfrm>
          <a:prstGeom prst="rect">
            <a:avLst/>
          </a:prstGeom>
          <a:solidFill>
            <a:srgbClr val="DCDEE0"/>
          </a:solidFill>
          <a:ln w="12700">
            <a:solidFill/>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1300"/>
            </a:lvl1pPr>
          </a:lstStyle>
          <a:p>
            <a:pPr lvl="0">
              <a:defRPr sz="1800"/>
            </a:pPr>
            <a:r>
              <a:rPr sz="1300"/>
              <a:t>Assumes: files in form  *&lt;sample_name&gt;*_..._R1.fastq.gz, *&lt;sample_name&gt;*_..._R2.fastq.gz</a:t>
            </a:r>
          </a:p>
        </p:txBody>
      </p:sp>
    </p:spTree>
  </p:cSld>
  <p:clrMapOvr>
    <a:masterClrMapping/>
  </p:clrMapOvr>
  <p:transition spd="med" advClick="1"/>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4" name="Shape 294"/>
          <p:cNvSpPr/>
          <p:nvPr>
            <p:ph type="title"/>
          </p:nvPr>
        </p:nvSpPr>
        <p:spPr>
          <a:xfrm>
            <a:off x="952500" y="241300"/>
            <a:ext cx="11099800" cy="787202"/>
          </a:xfrm>
          <a:prstGeom prst="rect">
            <a:avLst/>
          </a:prstGeom>
        </p:spPr>
        <p:txBody>
          <a:bodyPr/>
          <a:lstStyle>
            <a:lvl1pPr defTabSz="490727">
              <a:defRPr sz="4535"/>
            </a:lvl1pPr>
          </a:lstStyle>
          <a:p>
            <a:pPr lvl="0">
              <a:defRPr sz="1800"/>
            </a:pPr>
            <a:r>
              <a:rPr sz="4535"/>
              <a:t>From reads to variants in bpipe</a:t>
            </a:r>
          </a:p>
        </p:txBody>
      </p:sp>
      <p:sp>
        <p:nvSpPr>
          <p:cNvPr id="295" name="Shape 29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296" name="Shape 296"/>
          <p:cNvSpPr/>
          <p:nvPr/>
        </p:nvSpPr>
        <p:spPr>
          <a:xfrm>
            <a:off x="2305354" y="1066800"/>
            <a:ext cx="8394092"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50000"/>
              </a:lnSpc>
              <a:defRPr sz="2800"/>
            </a:lvl1pPr>
          </a:lstStyle>
          <a:p>
            <a:pPr lvl="0">
              <a:defRPr sz="1800"/>
            </a:pPr>
            <a:r>
              <a:rPr sz="2800"/>
              <a:t>https://github.com/ssadedin/variant_calling_pipeline</a:t>
            </a:r>
          </a:p>
        </p:txBody>
      </p:sp>
      <p:pic>
        <p:nvPicPr>
          <p:cNvPr id="297" name="Screen Shot 2014-09-04 at 11.57.28.png"/>
          <p:cNvPicPr/>
          <p:nvPr/>
        </p:nvPicPr>
        <p:blipFill>
          <a:blip r:embed="rId2">
            <a:extLst/>
          </a:blip>
          <a:stretch>
            <a:fillRect/>
          </a:stretch>
        </p:blipFill>
        <p:spPr>
          <a:xfrm>
            <a:off x="1853081" y="2666251"/>
            <a:ext cx="9671072" cy="6173698"/>
          </a:xfrm>
          <a:prstGeom prst="rect">
            <a:avLst/>
          </a:prstGeom>
          <a:ln w="12700">
            <a:miter lim="400000"/>
          </a:ln>
        </p:spPr>
      </p:pic>
      <p:sp>
        <p:nvSpPr>
          <p:cNvPr id="298" name="Shape 298"/>
          <p:cNvSpPr/>
          <p:nvPr/>
        </p:nvSpPr>
        <p:spPr>
          <a:xfrm rot="21600000">
            <a:off x="958951" y="1847101"/>
            <a:ext cx="2323898" cy="330201"/>
          </a:xfrm>
          <a:prstGeom prst="rect">
            <a:avLst/>
          </a:prstGeom>
          <a:solidFill>
            <a:srgbClr val="DCDEE0"/>
          </a:solidFill>
          <a:ln w="12700">
            <a:solidFill/>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1400"/>
            </a:lvl1pPr>
          </a:lstStyle>
          <a:p>
            <a:pPr lvl="0">
              <a:defRPr sz="1800"/>
            </a:pPr>
            <a:r>
              <a:rPr sz="1400"/>
              <a:t>Assumes: paired end reads</a:t>
            </a:r>
          </a:p>
        </p:txBody>
      </p:sp>
      <p:sp>
        <p:nvSpPr>
          <p:cNvPr id="299" name="Shape 299"/>
          <p:cNvSpPr/>
          <p:nvPr/>
        </p:nvSpPr>
        <p:spPr>
          <a:xfrm>
            <a:off x="4227487" y="1853451"/>
            <a:ext cx="6988226" cy="317501"/>
          </a:xfrm>
          <a:prstGeom prst="rect">
            <a:avLst/>
          </a:prstGeom>
          <a:solidFill>
            <a:srgbClr val="DCDEE0"/>
          </a:solidFill>
          <a:ln w="12700">
            <a:solidFill/>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1300"/>
            </a:lvl1pPr>
          </a:lstStyle>
          <a:p>
            <a:pPr lvl="0">
              <a:defRPr sz="1800"/>
            </a:pPr>
            <a:r>
              <a:rPr sz="1300"/>
              <a:t>Assumes: files in form  *&lt;sample_name&gt;*_..._R1.fastq.gz, *&lt;sample_name&gt;*_..._R2.fastq.gz</a:t>
            </a:r>
          </a:p>
        </p:txBody>
      </p:sp>
    </p:spTree>
  </p:cSld>
  <p:clrMapOvr>
    <a:masterClrMapping/>
  </p:clrMapOvr>
  <p:transition spd="med" advClick="1"/>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1" name="Shape 301"/>
          <p:cNvSpPr/>
          <p:nvPr/>
        </p:nvSpPr>
        <p:spPr>
          <a:xfrm>
            <a:off x="2281758" y="8559799"/>
            <a:ext cx="8441284"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2700"/>
              <a:t>see also: </a:t>
            </a:r>
            <a:r>
              <a:rPr sz="2700" u="sng">
                <a:hlinkClick r:id="rId2" invalidUrl="" action="" tgtFrame="" tooltip="" history="1" highlightClick="0" endSnd="0"/>
              </a:rPr>
              <a:t>https://bitbucket.org/drambaldi/bpipe_config</a:t>
            </a:r>
          </a:p>
        </p:txBody>
      </p:sp>
      <p:sp>
        <p:nvSpPr>
          <p:cNvPr id="302" name="Shape 302"/>
          <p:cNvSpPr/>
          <p:nvPr>
            <p:ph type="sldNum" sz="quarter" idx="4294967295"/>
          </p:nvPr>
        </p:nvSpPr>
        <p:spPr>
          <a:xfrm>
            <a:off x="6311798" y="9251950"/>
            <a:ext cx="368504" cy="3810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sz="1800"/>
            </a:lvl1pPr>
          </a:lstStyle>
          <a:p>
            <a:pPr lvl="0"/>
            <a:fld id="{86CB4B4D-7CA3-9044-876B-883B54F8677D}" type="slidenum"/>
          </a:p>
        </p:txBody>
      </p:sp>
    </p:spTree>
  </p:cSld>
  <p:clrMapOvr>
    <a:masterClrMapping/>
  </p:clrMapOvr>
  <p:transition spd="med" advClick="1"/>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4" name="Shape 304"/>
          <p:cNvSpPr/>
          <p:nvPr>
            <p:ph type="title"/>
          </p:nvPr>
        </p:nvSpPr>
        <p:spPr>
          <a:prstGeom prst="rect">
            <a:avLst/>
          </a:prstGeom>
        </p:spPr>
        <p:txBody>
          <a:bodyPr/>
          <a:lstStyle>
            <a:lvl1pPr defTabSz="519937">
              <a:defRPr sz="6675"/>
            </a:lvl1pPr>
          </a:lstStyle>
          <a:p>
            <a:pPr lvl="0">
              <a:defRPr sz="1800"/>
            </a:pPr>
            <a:r>
              <a:rPr sz="6675"/>
              <a:t>bpipe-config: pipelines generator</a:t>
            </a:r>
          </a:p>
        </p:txBody>
      </p:sp>
      <p:sp>
        <p:nvSpPr>
          <p:cNvPr id="305" name="Shape 305"/>
          <p:cNvSpPr/>
          <p:nvPr>
            <p:ph type="body" idx="1"/>
          </p:nvPr>
        </p:nvSpPr>
        <p:spPr>
          <a:prstGeom prst="rect">
            <a:avLst/>
          </a:prstGeom>
        </p:spPr>
        <p:txBody>
          <a:bodyPr/>
          <a:lstStyle/>
          <a:p>
            <a:pPr lvl="0"/>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 name="Shape 44"/>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45" name="Shape 45"/>
          <p:cNvSpPr/>
          <p:nvPr>
            <p:ph type="title"/>
          </p:nvPr>
        </p:nvSpPr>
        <p:spPr>
          <a:xfrm>
            <a:off x="50800" y="88900"/>
            <a:ext cx="4966369" cy="1184912"/>
          </a:xfrm>
          <a:prstGeom prst="rect">
            <a:avLst/>
          </a:prstGeom>
        </p:spPr>
        <p:txBody>
          <a:bodyPr/>
          <a:lstStyle>
            <a:lvl1pPr>
              <a:defRPr sz="3900"/>
            </a:lvl1pPr>
          </a:lstStyle>
          <a:p>
            <a:pPr lvl="0">
              <a:defRPr sz="1800"/>
            </a:pPr>
            <a:r>
              <a:rPr sz="3900"/>
              <a:t>bwa_submit_lane.sh</a:t>
            </a:r>
          </a:p>
        </p:txBody>
      </p:sp>
      <p:pic>
        <p:nvPicPr>
          <p:cNvPr id="46" name="bwa_submit_lane.mov"/>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6370893" y="495720"/>
            <a:ext cx="6313476" cy="8762160"/>
          </a:xfrm>
          <a:prstGeom prst="rect">
            <a:avLst/>
          </a:prstGeom>
        </p:spPr>
      </p:pic>
      <p:sp>
        <p:nvSpPr>
          <p:cNvPr id="47" name="Shape 47"/>
          <p:cNvSpPr/>
          <p:nvPr/>
        </p:nvSpPr>
        <p:spPr>
          <a:xfrm>
            <a:off x="203536" y="5664199"/>
            <a:ext cx="4453891"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i="1" sz="1700"/>
            </a:lvl1pPr>
          </a:lstStyle>
          <a:p>
            <a:pPr lvl="0">
              <a:defRPr i="0" sz="1800"/>
            </a:pPr>
            <a:r>
              <a:rPr i="1" sz="1700"/>
              <a:t>the script don’t solve some critical questions:</a:t>
            </a:r>
          </a:p>
        </p:txBody>
      </p:sp>
      <p:sp>
        <p:nvSpPr>
          <p:cNvPr id="48" name="Shape 48"/>
          <p:cNvSpPr/>
          <p:nvPr/>
        </p:nvSpPr>
        <p:spPr>
          <a:xfrm>
            <a:off x="272401" y="6080125"/>
            <a:ext cx="5983896" cy="280035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marL="370416" indent="-370416" algn="l">
              <a:lnSpc>
                <a:spcPct val="150000"/>
              </a:lnSpc>
              <a:buSzPct val="100000"/>
              <a:buAutoNum type="arabicPeriod" startAt="1"/>
              <a:defRPr sz="1800"/>
            </a:pPr>
            <a:r>
              <a:rPr sz="2100"/>
              <a:t>What if single command fails during pipeline execution?</a:t>
            </a:r>
            <a:endParaRPr sz="2100"/>
          </a:p>
          <a:p>
            <a:pPr lvl="0" marL="370416" indent="-370416" algn="l">
              <a:lnSpc>
                <a:spcPct val="150000"/>
              </a:lnSpc>
              <a:buSzPct val="100000"/>
              <a:buAutoNum type="arabicPeriod" startAt="1"/>
              <a:defRPr sz="1800"/>
            </a:pPr>
            <a:r>
              <a:rPr sz="2100"/>
              <a:t>How can I know if the pipeline completes without errors?</a:t>
            </a:r>
            <a:endParaRPr sz="2100"/>
          </a:p>
          <a:p>
            <a:pPr lvl="0" marL="370416" indent="-370416" algn="l">
              <a:lnSpc>
                <a:spcPct val="150000"/>
              </a:lnSpc>
              <a:buSzPct val="100000"/>
              <a:buAutoNum type="arabicPeriod" startAt="1"/>
              <a:defRPr sz="1800"/>
            </a:pPr>
            <a:r>
              <a:rPr sz="2100"/>
              <a:t>What if tomorrow I change queue system on the cluster?</a:t>
            </a:r>
          </a:p>
        </p:txBody>
      </p:sp>
      <p:pic>
        <p:nvPicPr>
          <p:cNvPr id="49" name="BWA_SUBMIT_LANE.pdf"/>
          <p:cNvPicPr/>
          <p:nvPr/>
        </p:nvPicPr>
        <p:blipFill>
          <a:blip r:embed="rId5">
            <a:extLst/>
          </a:blip>
          <a:srcRect l="0" t="10675" r="0" b="0"/>
          <a:stretch>
            <a:fillRect/>
          </a:stretch>
        </p:blipFill>
        <p:spPr>
          <a:xfrm>
            <a:off x="830200" y="1111646"/>
            <a:ext cx="3407600" cy="4263541"/>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nodeType="afterEffect" presetClass="mediacall" presetSubtype="0" presetID="1" grpId="1" fill="hold">
                                  <p:stCondLst>
                                    <p:cond delay="0"/>
                                  </p:stCondLst>
                                  <p:childTnLst>
                                    <p:cmd type="call" cmd="playFrom(0.0)">
                                      <p:cBhvr>
                                        <p:cTn id="6" dur="0" fill="hold"/>
                                        <p:tgtEl>
                                          <p:spTgt spid="46"/>
                                        </p:tgtEl>
                                      </p:cBhvr>
                                    </p:cmd>
                                  </p:childTnLst>
                                </p:cTn>
                              </p:par>
                            </p:childTnLst>
                          </p:cTn>
                        </p:par>
                      </p:childTnLst>
                    </p:cTn>
                  </p:par>
                  <p:par>
                    <p:cTn id="7" fill="hold">
                      <p:stCondLst>
                        <p:cond delay="indefinite"/>
                      </p:stCondLst>
                      <p:childTnLst>
                        <p:par>
                          <p:cTn id="8" fill="hold">
                            <p:stCondLst>
                              <p:cond delay="0"/>
                            </p:stCondLst>
                            <p:childTnLst>
                              <p:par>
                                <p:cTn id="9" nodeType="clickEffect" presetClass="entr" presetSubtype="0" presetID="1" grpId="2" fill="hold">
                                  <p:stCondLst>
                                    <p:cond delay="0"/>
                                  </p:stCondLst>
                                  <p:iterate type="el" backwards="0">
                                    <p:tmAbs val="0"/>
                                  </p:iterate>
                                  <p:childTnLst>
                                    <p:set>
                                      <p:cBhvr>
                                        <p:cTn id="10" fill="hold"/>
                                        <p:tgtEl>
                                          <p:spTgt spid="48">
                                            <p:bg/>
                                          </p:spTgt>
                                        </p:tgtEl>
                                        <p:attrNameLst>
                                          <p:attrName>style.visibility</p:attrName>
                                        </p:attrNameLst>
                                      </p:cBhvr>
                                      <p:to>
                                        <p:strVal val="visible"/>
                                      </p:to>
                                    </p:set>
                                  </p:childTnLst>
                                </p:cTn>
                              </p:par>
                              <p:par>
                                <p:cTn id="11" presetClass="entr" presetSubtype="0" presetID="1" grpId="2" fill="hold">
                                  <p:stCondLst>
                                    <p:cond delay="0"/>
                                  </p:stCondLst>
                                  <p:iterate type="el" backwards="0">
                                    <p:tmAbs val="0"/>
                                  </p:iterate>
                                  <p:childTnLst>
                                    <p:set>
                                      <p:cBhvr>
                                        <p:cTn id="12" fill="hold"/>
                                        <p:tgtEl>
                                          <p:spTgt spid="48">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 grpId="2" fill="hold">
                                  <p:stCondLst>
                                    <p:cond delay="0"/>
                                  </p:stCondLst>
                                  <p:iterate type="el" backwards="0">
                                    <p:tmAbs val="0"/>
                                  </p:iterate>
                                  <p:childTnLst>
                                    <p:set>
                                      <p:cBhvr>
                                        <p:cTn id="16" fill="hold"/>
                                        <p:tgtEl>
                                          <p:spTgt spid="4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nodeType="clickEffect" presetClass="entr" presetSubtype="0" presetID="1" grpId="2" fill="hold">
                                  <p:stCondLst>
                                    <p:cond delay="0"/>
                                  </p:stCondLst>
                                  <p:iterate type="el" backwards="0">
                                    <p:tmAbs val="0"/>
                                  </p:iterate>
                                  <p:childTnLst>
                                    <p:set>
                                      <p:cBhvr>
                                        <p:cTn id="20" fill="hold"/>
                                        <p:tgtEl>
                                          <p:spTgt spid="48">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0">
                <p:cTn id="21" fill="hold" display="0">
                  <p:stCondLst>
                    <p:cond delay="indefinite"/>
                  </p:stCondLst>
                </p:cTn>
                <p:tgtEl>
                  <p:spTgt spid="46"/>
                </p:tgtEl>
              </p:cMediaNode>
            </p:video>
          </p:childTnLst>
        </p:cTn>
      </p:par>
    </p:tnLst>
    <p:bldLst>
      <p:bldP build="p" bldLvl="5" animBg="1" rev="0" advAuto="0" spid="48" grpId="2"/>
    </p:bld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 name="Shape 51"/>
          <p:cNvSpPr/>
          <p:nvPr>
            <p:ph type="title"/>
          </p:nvPr>
        </p:nvSpPr>
        <p:spPr>
          <a:xfrm>
            <a:off x="952500" y="444500"/>
            <a:ext cx="11099800" cy="1301800"/>
          </a:xfrm>
          <a:prstGeom prst="rect">
            <a:avLst/>
          </a:prstGeom>
        </p:spPr>
        <p:txBody>
          <a:bodyPr/>
          <a:lstStyle>
            <a:lvl1pPr>
              <a:defRPr sz="5600"/>
            </a:lvl1pPr>
          </a:lstStyle>
          <a:p>
            <a:pPr lvl="0">
              <a:defRPr sz="1800"/>
            </a:pPr>
            <a:r>
              <a:rPr sz="5600"/>
              <a:t>bwa_submit_lane (bpipe version)</a:t>
            </a:r>
          </a:p>
        </p:txBody>
      </p:sp>
      <p:sp>
        <p:nvSpPr>
          <p:cNvPr id="52" name="Shape 52"/>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53" name="Screen Shot 2014-08-27 at 17.17.47.png"/>
          <p:cNvPicPr/>
          <p:nvPr/>
        </p:nvPicPr>
        <p:blipFill>
          <a:blip r:embed="rId2">
            <a:extLst/>
          </a:blip>
          <a:stretch>
            <a:fillRect/>
          </a:stretch>
        </p:blipFill>
        <p:spPr>
          <a:xfrm>
            <a:off x="5611776" y="2301692"/>
            <a:ext cx="6955916" cy="2565816"/>
          </a:xfrm>
          <a:prstGeom prst="rect">
            <a:avLst/>
          </a:prstGeom>
          <a:ln w="12700">
            <a:miter lim="400000"/>
          </a:ln>
        </p:spPr>
      </p:pic>
      <p:sp>
        <p:nvSpPr>
          <p:cNvPr id="54" name="Shape 54"/>
          <p:cNvSpPr/>
          <p:nvPr/>
        </p:nvSpPr>
        <p:spPr>
          <a:xfrm>
            <a:off x="5536642" y="5118124"/>
            <a:ext cx="7106184" cy="762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200"/>
            </a:lvl1pPr>
          </a:lstStyle>
          <a:p>
            <a:pPr lvl="0">
              <a:defRPr sz="1800"/>
            </a:pPr>
            <a:r>
              <a:rPr sz="2200"/>
              <a:t>Single stages (es: mem_bwa_gfu) are loaded from an external file (BPIPE_LIB)</a:t>
            </a:r>
          </a:p>
        </p:txBody>
      </p:sp>
      <p:pic>
        <p:nvPicPr>
          <p:cNvPr id="55" name="BWA_SUBMIT_LANE.pdf"/>
          <p:cNvPicPr/>
          <p:nvPr/>
        </p:nvPicPr>
        <p:blipFill>
          <a:blip r:embed="rId3">
            <a:extLst/>
          </a:blip>
          <a:srcRect l="0" t="10675" r="0" b="0"/>
          <a:stretch>
            <a:fillRect/>
          </a:stretch>
        </p:blipFill>
        <p:spPr>
          <a:xfrm>
            <a:off x="855600" y="2254646"/>
            <a:ext cx="4191466" cy="5244303"/>
          </a:xfrm>
          <a:prstGeom prst="rect">
            <a:avLst/>
          </a:prstGeom>
          <a:ln w="12700">
            <a:miter lim="400000"/>
          </a:ln>
        </p:spPr>
      </p:pic>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60" name="Group 60"/>
          <p:cNvGrpSpPr/>
          <p:nvPr/>
        </p:nvGrpSpPr>
        <p:grpSpPr>
          <a:xfrm>
            <a:off x="2324100" y="266700"/>
            <a:ext cx="9053463" cy="2949179"/>
            <a:chOff x="0" y="0"/>
            <a:chExt cx="9053462" cy="2949178"/>
          </a:xfrm>
        </p:grpSpPr>
        <p:sp>
          <p:nvSpPr>
            <p:cNvPr id="57" name="Shape 57"/>
            <p:cNvSpPr/>
            <p:nvPr/>
          </p:nvSpPr>
          <p:spPr>
            <a:xfrm>
              <a:off x="0" y="0"/>
              <a:ext cx="9053463" cy="2949179"/>
            </a:xfrm>
            <a:prstGeom prst="rect">
              <a:avLst/>
            </a:prstGeom>
            <a:gradFill flip="none" rotWithShape="1">
              <a:gsLst>
                <a:gs pos="0">
                  <a:srgbClr val="FBFBFB"/>
                </a:gs>
                <a:gs pos="100000">
                  <a:srgbClr val="BEBEBE"/>
                </a:gs>
              </a:gsLst>
              <a:lin ang="5400000" scaled="0"/>
            </a:gra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lvl="0">
                <a:defRPr sz="2400"/>
              </a:pPr>
            </a:p>
          </p:txBody>
        </p:sp>
        <p:sp>
          <p:nvSpPr>
            <p:cNvPr id="58" name="Shape 58"/>
            <p:cNvSpPr/>
            <p:nvPr/>
          </p:nvSpPr>
          <p:spPr>
            <a:xfrm>
              <a:off x="240019" y="171450"/>
              <a:ext cx="8573425" cy="482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l">
                <a:lnSpc>
                  <a:spcPct val="150000"/>
                </a:lnSpc>
                <a:defRPr i="1" sz="2500"/>
              </a:lvl1pPr>
            </a:lstStyle>
            <a:p>
              <a:pPr lvl="0">
                <a:defRPr i="0" sz="1800"/>
              </a:pPr>
              <a:r>
                <a:rPr i="1" sz="2500"/>
                <a:t>What if a single command fails during pipeline execution?</a:t>
              </a:r>
            </a:p>
          </p:txBody>
        </p:sp>
        <p:sp>
          <p:nvSpPr>
            <p:cNvPr id="59" name="Shape 59"/>
            <p:cNvSpPr/>
            <p:nvPr/>
          </p:nvSpPr>
          <p:spPr>
            <a:xfrm>
              <a:off x="349965" y="731318"/>
              <a:ext cx="8115047" cy="194310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lvl="0" algn="l">
                <a:defRPr sz="1800"/>
              </a:pPr>
              <a:r>
                <a:rPr b="1" sz="2400"/>
                <a:t>Transactional management of tasks:</a:t>
              </a:r>
              <a:endParaRPr b="1" sz="2400"/>
            </a:p>
            <a:p>
              <a:pPr lvl="0" algn="l">
                <a:defRPr sz="1800"/>
              </a:pPr>
              <a:r>
                <a:rPr sz="2400"/>
                <a:t>commands that fail get outputs cleaned up, log files saved and the pipeline cleanly aborted.</a:t>
              </a:r>
              <a:endParaRPr sz="2400"/>
            </a:p>
            <a:p>
              <a:pPr lvl="0" algn="l">
                <a:defRPr sz="1800"/>
              </a:pPr>
              <a:r>
                <a:rPr sz="2400"/>
                <a:t>With </a:t>
              </a:r>
              <a:r>
                <a:rPr i="1" sz="2400"/>
                <a:t>bpipe retry </a:t>
              </a:r>
              <a:r>
                <a:rPr sz="2400"/>
                <a:t>we can restart from the last</a:t>
              </a:r>
              <a:r>
                <a:rPr i="1" sz="2400"/>
                <a:t> </a:t>
              </a:r>
              <a:r>
                <a:rPr b="1" i="1" sz="2400"/>
                <a:t>valid</a:t>
              </a:r>
              <a:r>
                <a:rPr i="1" sz="2400"/>
                <a:t> </a:t>
              </a:r>
              <a:r>
                <a:rPr sz="2400"/>
                <a:t>intermediate file </a:t>
              </a:r>
            </a:p>
          </p:txBody>
        </p:sp>
      </p:grpSp>
      <p:grpSp>
        <p:nvGrpSpPr>
          <p:cNvPr id="64" name="Group 64"/>
          <p:cNvGrpSpPr/>
          <p:nvPr/>
        </p:nvGrpSpPr>
        <p:grpSpPr>
          <a:xfrm>
            <a:off x="2324100" y="3454400"/>
            <a:ext cx="9053463" cy="2949179"/>
            <a:chOff x="0" y="0"/>
            <a:chExt cx="9053462" cy="2949178"/>
          </a:xfrm>
        </p:grpSpPr>
        <p:sp>
          <p:nvSpPr>
            <p:cNvPr id="61" name="Shape 61"/>
            <p:cNvSpPr/>
            <p:nvPr/>
          </p:nvSpPr>
          <p:spPr>
            <a:xfrm>
              <a:off x="0" y="0"/>
              <a:ext cx="9053463" cy="2949179"/>
            </a:xfrm>
            <a:prstGeom prst="rect">
              <a:avLst/>
            </a:prstGeom>
            <a:gradFill flip="none" rotWithShape="1">
              <a:gsLst>
                <a:gs pos="0">
                  <a:srgbClr val="FBFBFB"/>
                </a:gs>
                <a:gs pos="100000">
                  <a:srgbClr val="BEBEBE"/>
                </a:gs>
              </a:gsLst>
              <a:lin ang="5400000" scaled="0"/>
            </a:gra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lvl="0">
                <a:defRPr sz="2400"/>
              </a:pPr>
            </a:p>
          </p:txBody>
        </p:sp>
        <p:sp>
          <p:nvSpPr>
            <p:cNvPr id="62" name="Shape 62"/>
            <p:cNvSpPr/>
            <p:nvPr/>
          </p:nvSpPr>
          <p:spPr>
            <a:xfrm>
              <a:off x="316160" y="82550"/>
              <a:ext cx="842114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lnSpc>
                  <a:spcPct val="150000"/>
                </a:lnSpc>
                <a:defRPr i="1" sz="2600"/>
              </a:lvl1pPr>
            </a:lstStyle>
            <a:p>
              <a:pPr lvl="0">
                <a:defRPr i="0" sz="1800"/>
              </a:pPr>
              <a:r>
                <a:rPr i="1" sz="2600"/>
                <a:t>How can I know if the pipeline completes without errors?</a:t>
              </a:r>
            </a:p>
          </p:txBody>
        </p:sp>
        <p:sp>
          <p:nvSpPr>
            <p:cNvPr id="63" name="Shape 63"/>
            <p:cNvSpPr/>
            <p:nvPr/>
          </p:nvSpPr>
          <p:spPr>
            <a:xfrm>
              <a:off x="349965" y="585589"/>
              <a:ext cx="8115047" cy="2311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lvl="0" algn="l">
                <a:defRPr sz="1800"/>
              </a:pPr>
              <a:r>
                <a:rPr b="1" sz="2400"/>
                <a:t>Audit Trail:</a:t>
              </a:r>
              <a:endParaRPr b="1" sz="2400"/>
            </a:p>
            <a:p>
              <a:pPr lvl="0" algn="l">
                <a:defRPr sz="1800"/>
              </a:pPr>
              <a:r>
                <a:rPr sz="2400"/>
                <a:t>Bpipe keeps a journal of exactly which commands executed and what their inputs and outputs were (commandlog.txt).</a:t>
              </a:r>
              <a:endParaRPr sz="2400"/>
            </a:p>
            <a:p>
              <a:pPr lvl="0" algn="l">
                <a:defRPr sz="1800"/>
              </a:pPr>
              <a:r>
                <a:rPr i="1" sz="2400"/>
                <a:t>bpipe log </a:t>
              </a:r>
              <a:r>
                <a:rPr sz="2400"/>
                <a:t>will stream the output from the job continuously to your console.</a:t>
              </a:r>
            </a:p>
          </p:txBody>
        </p:sp>
      </p:grpSp>
      <p:grpSp>
        <p:nvGrpSpPr>
          <p:cNvPr id="68" name="Group 68"/>
          <p:cNvGrpSpPr/>
          <p:nvPr/>
        </p:nvGrpSpPr>
        <p:grpSpPr>
          <a:xfrm>
            <a:off x="2324100" y="6642100"/>
            <a:ext cx="9053463" cy="2949179"/>
            <a:chOff x="0" y="0"/>
            <a:chExt cx="9053462" cy="2949178"/>
          </a:xfrm>
        </p:grpSpPr>
        <p:sp>
          <p:nvSpPr>
            <p:cNvPr id="65" name="Shape 65"/>
            <p:cNvSpPr/>
            <p:nvPr/>
          </p:nvSpPr>
          <p:spPr>
            <a:xfrm>
              <a:off x="0" y="0"/>
              <a:ext cx="9053463" cy="2949179"/>
            </a:xfrm>
            <a:prstGeom prst="rect">
              <a:avLst/>
            </a:prstGeom>
            <a:gradFill flip="none" rotWithShape="1">
              <a:gsLst>
                <a:gs pos="0">
                  <a:srgbClr val="FBFBFB"/>
                </a:gs>
                <a:gs pos="100000">
                  <a:srgbClr val="BEBEBE"/>
                </a:gs>
              </a:gsLst>
              <a:lin ang="5400000" scaled="0"/>
            </a:gradFill>
            <a:ln w="12700" cap="flat">
              <a:noFill/>
              <a:miter lim="400000"/>
            </a:ln>
            <a:effectLst>
              <a:outerShdw sx="100000" sy="100000" kx="0" ky="0" algn="b" rotWithShape="0" blurRad="38100" dist="25400" dir="5400000">
                <a:srgbClr val="000000">
                  <a:alpha val="50000"/>
                </a:srgbClr>
              </a:outerShdw>
            </a:effectLst>
          </p:spPr>
          <p:txBody>
            <a:bodyPr wrap="square" lIns="50800" tIns="50800" rIns="50800" bIns="50800" numCol="1" anchor="ctr">
              <a:noAutofit/>
            </a:bodyPr>
            <a:lstStyle/>
            <a:p>
              <a:pPr lvl="0">
                <a:defRPr sz="2400"/>
              </a:pPr>
            </a:p>
          </p:txBody>
        </p:sp>
        <p:sp>
          <p:nvSpPr>
            <p:cNvPr id="66" name="Shape 66"/>
            <p:cNvSpPr/>
            <p:nvPr/>
          </p:nvSpPr>
          <p:spPr>
            <a:xfrm>
              <a:off x="420979" y="33139"/>
              <a:ext cx="8403642"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lnSpc>
                  <a:spcPct val="150000"/>
                </a:lnSpc>
                <a:defRPr sz="2600"/>
              </a:lvl1pPr>
            </a:lstStyle>
            <a:p>
              <a:pPr lvl="0">
                <a:defRPr sz="1800"/>
              </a:pPr>
              <a:r>
                <a:rPr sz="2600"/>
                <a:t>What if tomorrow I change queue system on the cluster?</a:t>
              </a:r>
            </a:p>
          </p:txBody>
        </p:sp>
        <p:sp>
          <p:nvSpPr>
            <p:cNvPr id="67" name="Shape 67"/>
            <p:cNvSpPr/>
            <p:nvPr/>
          </p:nvSpPr>
          <p:spPr>
            <a:xfrm>
              <a:off x="469207" y="711200"/>
              <a:ext cx="8115048" cy="19431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lvl="0" algn="l">
                <a:defRPr sz="1800"/>
              </a:pPr>
              <a:r>
                <a:rPr b="1" sz="2400"/>
                <a:t>Resource managers:</a:t>
              </a:r>
              <a:endParaRPr b="1" sz="2400"/>
            </a:p>
            <a:p>
              <a:pPr lvl="0" algn="l">
                <a:defRPr sz="1800"/>
              </a:pPr>
              <a:r>
                <a:rPr sz="2400"/>
                <a:t>if you use Torque PBS, PBS Pro, Oracle Grid Engine or Platform LSF then Bpipe will make your life easier by allowing pure Bpipe scripts to run on your cluster virtually unchanged from how you run them locally.</a:t>
              </a:r>
            </a:p>
          </p:txBody>
        </p:sp>
      </p:gr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nodeType="clickEffect" presetClass="entr" presetSubtype="0" presetID="1" grpId="2" fill="hold">
                                  <p:stCondLst>
                                    <p:cond delay="0"/>
                                  </p:stCondLst>
                                  <p:iterate type="el" backwards="0">
                                    <p:tmAbs val="0"/>
                                  </p:iterate>
                                  <p:childTnLst>
                                    <p:set>
                                      <p:cBhvr>
                                        <p:cTn id="10" fill="hold"/>
                                        <p:tgtEl>
                                          <p:spTgt spid="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4" grpId="1"/>
      <p:bldP build="whole" bldLvl="1" animBg="1" rev="0" advAuto="0" spid="68" grpId="2"/>
    </p:bldLst>
  </p:timing>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0" name="Shape 70"/>
          <p:cNvSpPr/>
          <p:nvPr>
            <p:ph type="body" idx="1"/>
          </p:nvPr>
        </p:nvSpPr>
        <p:spPr>
          <a:prstGeom prst="rect">
            <a:avLst/>
          </a:prstGeom>
        </p:spPr>
        <p:txBody>
          <a:bodyPr/>
          <a:lstStyle/>
          <a:p>
            <a:pPr lvl="0" marL="635000" indent="-635000">
              <a:buSzPct val="100000"/>
              <a:buAutoNum type="arabicPeriod" startAt="1"/>
              <a:defRPr sz="1800"/>
            </a:pPr>
            <a:r>
              <a:rPr sz="3600"/>
              <a:t>Motivation</a:t>
            </a:r>
            <a:endParaRPr sz="3600"/>
          </a:p>
          <a:p>
            <a:pPr lvl="0" marL="635000" indent="-635000">
              <a:buSzPct val="100000"/>
              <a:buAutoNum type="arabicPeriod" startAt="1"/>
              <a:defRPr sz="1800"/>
            </a:pPr>
            <a:r>
              <a:rPr b="1" sz="3600"/>
              <a:t>Architecture</a:t>
            </a:r>
            <a:endParaRPr b="1" sz="3600"/>
          </a:p>
          <a:p>
            <a:pPr lvl="0" marL="635000" indent="-635000">
              <a:buSzPct val="100000"/>
              <a:buAutoNum type="arabicPeriod" startAt="1"/>
              <a:defRPr sz="1800"/>
            </a:pPr>
            <a:r>
              <a:rPr sz="3600"/>
              <a:t>Resource managers</a:t>
            </a:r>
            <a:endParaRPr sz="3600"/>
          </a:p>
          <a:p>
            <a:pPr lvl="0" marL="635000" indent="-635000">
              <a:buSzPct val="100000"/>
              <a:buAutoNum type="arabicPeriod" startAt="1"/>
              <a:defRPr sz="1800"/>
            </a:pPr>
            <a:r>
              <a:rPr sz="3600"/>
              <a:t>Notifications and Emails</a:t>
            </a:r>
            <a:endParaRPr sz="3600"/>
          </a:p>
          <a:p>
            <a:pPr lvl="0" marL="635000" indent="-635000">
              <a:buSzPct val="100000"/>
              <a:buAutoNum type="arabicPeriod" startAt="1"/>
              <a:defRPr sz="1800"/>
            </a:pPr>
            <a:r>
              <a:rPr sz="3600"/>
              <a:t>Some examples</a:t>
            </a:r>
          </a:p>
        </p:txBody>
      </p:sp>
      <p:sp>
        <p:nvSpPr>
          <p:cNvPr id="71" name="Shape 71"/>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3" name="Shape 73"/>
          <p:cNvSpPr/>
          <p:nvPr>
            <p:ph type="title"/>
          </p:nvPr>
        </p:nvSpPr>
        <p:spPr>
          <a:xfrm>
            <a:off x="952500" y="292100"/>
            <a:ext cx="11099800" cy="1107331"/>
          </a:xfrm>
          <a:prstGeom prst="rect">
            <a:avLst/>
          </a:prstGeom>
        </p:spPr>
        <p:txBody>
          <a:bodyPr/>
          <a:lstStyle>
            <a:lvl1pPr defTabSz="484886">
              <a:defRPr sz="6640"/>
            </a:lvl1pPr>
          </a:lstStyle>
          <a:p>
            <a:pPr lvl="0">
              <a:defRPr sz="1800"/>
            </a:pPr>
            <a:r>
              <a:rPr sz="6640"/>
              <a:t>what’s inside the box?</a:t>
            </a:r>
          </a:p>
        </p:txBody>
      </p:sp>
      <p:sp>
        <p:nvSpPr>
          <p:cNvPr id="74" name="Shape 74"/>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75" name="pasted-image.jpg"/>
          <p:cNvPicPr/>
          <p:nvPr/>
        </p:nvPicPr>
        <p:blipFill>
          <a:blip r:embed="rId2">
            <a:extLst/>
          </a:blip>
          <a:stretch>
            <a:fillRect/>
          </a:stretch>
        </p:blipFill>
        <p:spPr>
          <a:xfrm>
            <a:off x="545703" y="4106267"/>
            <a:ext cx="4699001" cy="5080001"/>
          </a:xfrm>
          <a:prstGeom prst="rect">
            <a:avLst/>
          </a:prstGeom>
          <a:ln w="12700">
            <a:miter lim="400000"/>
          </a:ln>
        </p:spPr>
      </p:pic>
      <p:sp>
        <p:nvSpPr>
          <p:cNvPr id="76" name="Shape 76"/>
          <p:cNvSpPr/>
          <p:nvPr/>
        </p:nvSpPr>
        <p:spPr>
          <a:xfrm>
            <a:off x="5415737" y="4138674"/>
            <a:ext cx="7139187" cy="38735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marL="635000" indent="-635000" algn="l">
              <a:buSzPct val="100000"/>
              <a:buAutoNum type="arabicPeriod" startAt="1"/>
              <a:defRPr sz="1800"/>
            </a:pPr>
            <a:r>
              <a:rPr sz="3600"/>
              <a:t>the bpipe language (DSL)</a:t>
            </a:r>
            <a:br>
              <a:rPr sz="3600"/>
            </a:br>
            <a:r>
              <a:rPr i="1" sz="2000"/>
              <a:t>A small language for defining pipeline stages and linking them together to make pipelines</a:t>
            </a:r>
            <a:br>
              <a:rPr i="1" sz="2000"/>
            </a:br>
            <a:br>
              <a:rPr i="1" sz="2000"/>
            </a:br>
            <a:br>
              <a:rPr i="1" sz="2000"/>
            </a:br>
            <a:endParaRPr sz="3600"/>
          </a:p>
          <a:p>
            <a:pPr lvl="0" marL="635000" indent="-635000" algn="l">
              <a:buSzPct val="100000"/>
              <a:buAutoNum type="arabicPeriod" startAt="1"/>
              <a:defRPr sz="1800"/>
            </a:pPr>
            <a:r>
              <a:rPr sz="3600"/>
              <a:t>the bpipe command line utility</a:t>
            </a:r>
            <a:br>
              <a:rPr sz="3600"/>
            </a:br>
            <a:r>
              <a:rPr i="1" sz="2000"/>
              <a:t>An utility for running and managing the pipelines you define</a:t>
            </a:r>
            <a:br>
              <a:rPr i="1" sz="2000"/>
            </a:br>
          </a:p>
        </p:txBody>
      </p:sp>
      <p:sp>
        <p:nvSpPr>
          <p:cNvPr id="77" name="Shape 77"/>
          <p:cNvSpPr/>
          <p:nvPr/>
        </p:nvSpPr>
        <p:spPr>
          <a:xfrm>
            <a:off x="204241" y="1570225"/>
            <a:ext cx="12596318" cy="17810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3600">
                <a:latin typeface="Inconsolata"/>
                <a:ea typeface="Inconsolata"/>
                <a:cs typeface="Inconsolata"/>
                <a:sym typeface="Inconsolata"/>
              </a:rPr>
              <a:t>bpipe</a:t>
            </a:r>
            <a:r>
              <a:rPr sz="3600"/>
              <a:t> provides a platform for running big bioinformatics jobs that consist of a series of processing stages - known as ‘pipelines'. Inside the box you will find:</a:t>
            </a:r>
          </a:p>
        </p:txBody>
      </p:sp>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79" name="Screen Shot 2014-08-29 at 13.59.59.png"/>
          <p:cNvPicPr/>
          <p:nvPr/>
        </p:nvPicPr>
        <p:blipFill>
          <a:blip r:embed="rId2">
            <a:extLst/>
          </a:blip>
          <a:stretch>
            <a:fillRect/>
          </a:stretch>
        </p:blipFill>
        <p:spPr>
          <a:xfrm>
            <a:off x="120617" y="0"/>
            <a:ext cx="6555845" cy="9753600"/>
          </a:xfrm>
          <a:prstGeom prst="rect">
            <a:avLst/>
          </a:prstGeom>
          <a:ln w="12700">
            <a:miter lim="400000"/>
          </a:ln>
        </p:spPr>
      </p:pic>
      <p:sp>
        <p:nvSpPr>
          <p:cNvPr id="80" name="Shape 80"/>
          <p:cNvSpPr/>
          <p:nvPr>
            <p:ph type="title"/>
          </p:nvPr>
        </p:nvSpPr>
        <p:spPr>
          <a:xfrm>
            <a:off x="952500" y="444500"/>
            <a:ext cx="11099800" cy="1016497"/>
          </a:xfrm>
          <a:prstGeom prst="rect">
            <a:avLst/>
          </a:prstGeom>
        </p:spPr>
        <p:txBody>
          <a:bodyPr/>
          <a:lstStyle>
            <a:lvl1pPr defTabSz="438150">
              <a:defRPr sz="6000"/>
            </a:lvl1pPr>
          </a:lstStyle>
          <a:p>
            <a:pPr lvl="0">
              <a:defRPr sz="1800"/>
            </a:pPr>
            <a:r>
              <a:rPr sz="6000"/>
              <a:t>bpipe language</a:t>
            </a:r>
          </a:p>
        </p:txBody>
      </p:sp>
      <p:grpSp>
        <p:nvGrpSpPr>
          <p:cNvPr id="83" name="Group 83"/>
          <p:cNvGrpSpPr/>
          <p:nvPr/>
        </p:nvGrpSpPr>
        <p:grpSpPr>
          <a:xfrm>
            <a:off x="6791870" y="-497"/>
            <a:ext cx="2887430" cy="355601"/>
            <a:chOff x="0" y="0"/>
            <a:chExt cx="2887428" cy="355600"/>
          </a:xfrm>
        </p:grpSpPr>
        <p:sp>
          <p:nvSpPr>
            <p:cNvPr id="81" name="Shape 81"/>
            <p:cNvSpPr/>
            <p:nvPr/>
          </p:nvSpPr>
          <p:spPr>
            <a:xfrm flipH="1" flipV="1">
              <a:off x="-1" y="177799"/>
              <a:ext cx="1539474" cy="2"/>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82" name="Shape 82"/>
            <p:cNvSpPr/>
            <p:nvPr/>
          </p:nvSpPr>
          <p:spPr>
            <a:xfrm>
              <a:off x="1609427" y="-1"/>
              <a:ext cx="1278002" cy="355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1700"/>
              </a:lvl1pPr>
            </a:lstStyle>
            <a:p>
              <a:pPr lvl="0">
                <a:defRPr sz="1800"/>
              </a:pPr>
              <a:r>
                <a:rPr sz="1700"/>
                <a:t>Pipeline title</a:t>
              </a:r>
            </a:p>
          </p:txBody>
        </p:sp>
      </p:grpSp>
      <p:grpSp>
        <p:nvGrpSpPr>
          <p:cNvPr id="86" name="Group 86"/>
          <p:cNvGrpSpPr/>
          <p:nvPr/>
        </p:nvGrpSpPr>
        <p:grpSpPr>
          <a:xfrm>
            <a:off x="6791870" y="532903"/>
            <a:ext cx="3099038" cy="355601"/>
            <a:chOff x="0" y="0"/>
            <a:chExt cx="3099036" cy="355600"/>
          </a:xfrm>
        </p:grpSpPr>
        <p:sp>
          <p:nvSpPr>
            <p:cNvPr id="84" name="Shape 84"/>
            <p:cNvSpPr/>
            <p:nvPr/>
          </p:nvSpPr>
          <p:spPr>
            <a:xfrm flipH="1" flipV="1">
              <a:off x="-1" y="177799"/>
              <a:ext cx="1539474" cy="2"/>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85" name="Shape 85"/>
            <p:cNvSpPr/>
            <p:nvPr/>
          </p:nvSpPr>
          <p:spPr>
            <a:xfrm>
              <a:off x="1524820" y="-1"/>
              <a:ext cx="1574217" cy="355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1700"/>
              </a:lvl1pPr>
            </a:lstStyle>
            <a:p>
              <a:pPr lvl="0">
                <a:defRPr sz="1800"/>
              </a:pPr>
              <a:r>
                <a:rPr sz="1700"/>
                <a:t>GLOBAL VARS</a:t>
              </a:r>
            </a:p>
          </p:txBody>
        </p:sp>
      </p:grpSp>
      <p:grpSp>
        <p:nvGrpSpPr>
          <p:cNvPr id="91" name="Group 91"/>
          <p:cNvGrpSpPr/>
          <p:nvPr/>
        </p:nvGrpSpPr>
        <p:grpSpPr>
          <a:xfrm>
            <a:off x="6791870" y="1790205"/>
            <a:ext cx="5222083" cy="533401"/>
            <a:chOff x="0" y="0"/>
            <a:chExt cx="5222081" cy="533400"/>
          </a:xfrm>
        </p:grpSpPr>
        <p:grpSp>
          <p:nvGrpSpPr>
            <p:cNvPr id="89" name="Group 89"/>
            <p:cNvGrpSpPr/>
            <p:nvPr/>
          </p:nvGrpSpPr>
          <p:grpSpPr>
            <a:xfrm>
              <a:off x="-1" y="126998"/>
              <a:ext cx="2219245" cy="355601"/>
              <a:chOff x="0" y="0"/>
              <a:chExt cx="2219243" cy="355600"/>
            </a:xfrm>
          </p:grpSpPr>
          <p:sp>
            <p:nvSpPr>
              <p:cNvPr id="87" name="Shape 87"/>
              <p:cNvSpPr/>
              <p:nvPr/>
            </p:nvSpPr>
            <p:spPr>
              <a:xfrm flipH="1" flipV="1">
                <a:off x="-1" y="177799"/>
                <a:ext cx="1539474" cy="2"/>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88" name="Shape 88"/>
              <p:cNvSpPr/>
              <p:nvPr/>
            </p:nvSpPr>
            <p:spPr>
              <a:xfrm>
                <a:off x="1541013" y="-1"/>
                <a:ext cx="678231" cy="355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1700"/>
                </a:lvl1pPr>
              </a:lstStyle>
              <a:p>
                <a:pPr lvl="0">
                  <a:defRPr sz="1800"/>
                </a:pPr>
                <a:r>
                  <a:rPr sz="1700"/>
                  <a:t>Stage</a:t>
                </a:r>
              </a:p>
            </p:txBody>
          </p:sp>
        </p:grpSp>
        <p:sp>
          <p:nvSpPr>
            <p:cNvPr id="90" name="Shape 90"/>
            <p:cNvSpPr/>
            <p:nvPr/>
          </p:nvSpPr>
          <p:spPr>
            <a:xfrm>
              <a:off x="2334652" y="0"/>
              <a:ext cx="2887430" cy="533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l">
                <a:defRPr sz="1400"/>
              </a:lvl1pPr>
            </a:lstStyle>
            <a:p>
              <a:pPr lvl="0">
                <a:defRPr sz="1800"/>
              </a:pPr>
              <a:r>
                <a:rPr sz="1400"/>
                <a:t>A stage is a small piece of code with a name (closure).</a:t>
              </a:r>
            </a:p>
          </p:txBody>
        </p:sp>
      </p:grpSp>
      <p:grpSp>
        <p:nvGrpSpPr>
          <p:cNvPr id="96" name="Group 96"/>
          <p:cNvGrpSpPr/>
          <p:nvPr/>
        </p:nvGrpSpPr>
        <p:grpSpPr>
          <a:xfrm>
            <a:off x="6791870" y="4431803"/>
            <a:ext cx="5222083" cy="533401"/>
            <a:chOff x="0" y="0"/>
            <a:chExt cx="5222081" cy="533400"/>
          </a:xfrm>
        </p:grpSpPr>
        <p:grpSp>
          <p:nvGrpSpPr>
            <p:cNvPr id="94" name="Group 94"/>
            <p:cNvGrpSpPr/>
            <p:nvPr/>
          </p:nvGrpSpPr>
          <p:grpSpPr>
            <a:xfrm>
              <a:off x="-1" y="88899"/>
              <a:ext cx="2219245" cy="355601"/>
              <a:chOff x="0" y="0"/>
              <a:chExt cx="2219243" cy="355600"/>
            </a:xfrm>
          </p:grpSpPr>
          <p:sp>
            <p:nvSpPr>
              <p:cNvPr id="92" name="Shape 92"/>
              <p:cNvSpPr/>
              <p:nvPr/>
            </p:nvSpPr>
            <p:spPr>
              <a:xfrm flipH="1" flipV="1">
                <a:off x="-1" y="177799"/>
                <a:ext cx="1539474" cy="2"/>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93" name="Shape 93"/>
              <p:cNvSpPr/>
              <p:nvPr/>
            </p:nvSpPr>
            <p:spPr>
              <a:xfrm>
                <a:off x="1541013" y="-1"/>
                <a:ext cx="678231" cy="355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1700"/>
                </a:lvl1pPr>
              </a:lstStyle>
              <a:p>
                <a:pPr lvl="0">
                  <a:defRPr sz="1800"/>
                </a:pPr>
                <a:r>
                  <a:rPr sz="1700"/>
                  <a:t>Stage</a:t>
                </a:r>
              </a:p>
            </p:txBody>
          </p:sp>
        </p:grpSp>
        <p:sp>
          <p:nvSpPr>
            <p:cNvPr id="95" name="Shape 95"/>
            <p:cNvSpPr/>
            <p:nvPr/>
          </p:nvSpPr>
          <p:spPr>
            <a:xfrm>
              <a:off x="2334652" y="0"/>
              <a:ext cx="2887430" cy="533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lvl="0" algn="l">
                <a:defRPr sz="1800"/>
              </a:pPr>
              <a:r>
                <a:rPr sz="1400"/>
                <a:t>We can define variables in a stage</a:t>
              </a:r>
              <a:endParaRPr sz="1400"/>
            </a:p>
            <a:p>
              <a:pPr lvl="0" algn="l">
                <a:defRPr sz="1800"/>
              </a:pPr>
              <a:r>
                <a:rPr sz="1400"/>
                <a:t>(see: def sample_prefix).</a:t>
              </a:r>
            </a:p>
          </p:txBody>
        </p:sp>
      </p:grpSp>
      <p:grpSp>
        <p:nvGrpSpPr>
          <p:cNvPr id="101" name="Group 101"/>
          <p:cNvGrpSpPr/>
          <p:nvPr/>
        </p:nvGrpSpPr>
        <p:grpSpPr>
          <a:xfrm>
            <a:off x="6791870" y="7073402"/>
            <a:ext cx="5099974" cy="965204"/>
            <a:chOff x="0" y="0"/>
            <a:chExt cx="5099972" cy="965202"/>
          </a:xfrm>
        </p:grpSpPr>
        <p:grpSp>
          <p:nvGrpSpPr>
            <p:cNvPr id="99" name="Group 99"/>
            <p:cNvGrpSpPr/>
            <p:nvPr/>
          </p:nvGrpSpPr>
          <p:grpSpPr>
            <a:xfrm>
              <a:off x="-1" y="304801"/>
              <a:ext cx="2219245" cy="355601"/>
              <a:chOff x="0" y="0"/>
              <a:chExt cx="2219243" cy="355600"/>
            </a:xfrm>
          </p:grpSpPr>
          <p:sp>
            <p:nvSpPr>
              <p:cNvPr id="97" name="Shape 97"/>
              <p:cNvSpPr/>
              <p:nvPr/>
            </p:nvSpPr>
            <p:spPr>
              <a:xfrm flipH="1" flipV="1">
                <a:off x="-1" y="177799"/>
                <a:ext cx="1539474" cy="2"/>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98" name="Shape 98"/>
              <p:cNvSpPr/>
              <p:nvPr/>
            </p:nvSpPr>
            <p:spPr>
              <a:xfrm>
                <a:off x="1541013" y="-1"/>
                <a:ext cx="678231" cy="355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1700"/>
                </a:lvl1pPr>
              </a:lstStyle>
              <a:p>
                <a:pPr lvl="0">
                  <a:defRPr sz="1800"/>
                </a:pPr>
                <a:r>
                  <a:rPr sz="1700"/>
                  <a:t>Stage</a:t>
                </a:r>
              </a:p>
            </p:txBody>
          </p:sp>
        </p:grpSp>
        <p:sp>
          <p:nvSpPr>
            <p:cNvPr id="100" name="Shape 100"/>
            <p:cNvSpPr/>
            <p:nvPr/>
          </p:nvSpPr>
          <p:spPr>
            <a:xfrm>
              <a:off x="2212543" y="0"/>
              <a:ext cx="2887430" cy="96520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lvl="0" algn="l">
                <a:defRPr sz="1800"/>
              </a:pPr>
              <a:r>
                <a:rPr sz="1400"/>
                <a:t>The </a:t>
              </a:r>
              <a:r>
                <a:rPr b="1" i="1" sz="1400"/>
                <a:t>exec</a:t>
              </a:r>
              <a:r>
                <a:rPr sz="1400"/>
                <a:t> keyword runs the command specified as an argument using a bash shell in a managed fashion.</a:t>
              </a:r>
            </a:p>
          </p:txBody>
        </p:sp>
      </p:grpSp>
      <p:grpSp>
        <p:nvGrpSpPr>
          <p:cNvPr id="106" name="Group 106"/>
          <p:cNvGrpSpPr/>
          <p:nvPr/>
        </p:nvGrpSpPr>
        <p:grpSpPr>
          <a:xfrm>
            <a:off x="6791870" y="8972052"/>
            <a:ext cx="5011073" cy="749304"/>
            <a:chOff x="0" y="0"/>
            <a:chExt cx="5011072" cy="749302"/>
          </a:xfrm>
        </p:grpSpPr>
        <p:grpSp>
          <p:nvGrpSpPr>
            <p:cNvPr id="104" name="Group 104"/>
            <p:cNvGrpSpPr/>
            <p:nvPr/>
          </p:nvGrpSpPr>
          <p:grpSpPr>
            <a:xfrm>
              <a:off x="-1" y="196851"/>
              <a:ext cx="2129323" cy="355601"/>
              <a:chOff x="0" y="0"/>
              <a:chExt cx="2129321" cy="355600"/>
            </a:xfrm>
          </p:grpSpPr>
          <p:sp>
            <p:nvSpPr>
              <p:cNvPr id="102" name="Shape 102"/>
              <p:cNvSpPr/>
              <p:nvPr/>
            </p:nvSpPr>
            <p:spPr>
              <a:xfrm flipH="1" flipV="1">
                <a:off x="-1" y="177799"/>
                <a:ext cx="1539474" cy="2"/>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lvl="0">
                  <a:defRPr sz="2400"/>
                </a:pPr>
              </a:p>
            </p:txBody>
          </p:sp>
          <p:sp>
            <p:nvSpPr>
              <p:cNvPr id="103" name="Shape 103"/>
              <p:cNvSpPr/>
              <p:nvPr/>
            </p:nvSpPr>
            <p:spPr>
              <a:xfrm>
                <a:off x="1630935" y="-1"/>
                <a:ext cx="498387" cy="355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1700"/>
                </a:lvl1pPr>
              </a:lstStyle>
              <a:p>
                <a:pPr lvl="0">
                  <a:defRPr sz="1800"/>
                </a:pPr>
                <a:r>
                  <a:rPr sz="1700"/>
                  <a:t>Run</a:t>
                </a:r>
              </a:p>
            </p:txBody>
          </p:sp>
        </p:grpSp>
        <p:sp>
          <p:nvSpPr>
            <p:cNvPr id="105" name="Shape 105"/>
            <p:cNvSpPr/>
            <p:nvPr/>
          </p:nvSpPr>
          <p:spPr>
            <a:xfrm>
              <a:off x="2123643" y="0"/>
              <a:ext cx="2887430" cy="74930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lvl="0" algn="l">
                <a:defRPr sz="1800"/>
              </a:pPr>
              <a:r>
                <a:rPr sz="1400"/>
                <a:t>The </a:t>
              </a:r>
              <a:r>
                <a:rPr b="1" i="1" sz="1400"/>
                <a:t>run</a:t>
              </a:r>
              <a:r>
                <a:rPr sz="1400"/>
                <a:t>  keyword tells bpipe to join together the stages and launch the pipeline</a:t>
              </a:r>
            </a:p>
          </p:txBody>
        </p:sp>
      </p:gr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xit" presetSubtype="0" presetID="1" grpId="1" fill="hold">
                                  <p:stCondLst>
                                    <p:cond delay="0"/>
                                  </p:stCondLst>
                                  <p:iterate type="el" backwards="0">
                                    <p:tmAbs val="0"/>
                                  </p:iterate>
                                  <p:childTnLst>
                                    <p:set>
                                      <p:cBhvr>
                                        <p:cTn id="6" fill="hold">
                                          <p:stCondLst>
                                            <p:cond delay="0"/>
                                          </p:stCondLst>
                                        </p:cTn>
                                        <p:tgtEl>
                                          <p:spTgt spid="80"/>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nodeType="clickEffect" presetClass="entr" presetSubtype="0" presetID="1" grpId="2" fill="hold">
                                  <p:stCondLst>
                                    <p:cond delay="0"/>
                                  </p:stCondLst>
                                  <p:iterate type="el" backwards="0">
                                    <p:tmAbs val="0"/>
                                  </p:iterate>
                                  <p:childTnLst>
                                    <p:set>
                                      <p:cBhvr>
                                        <p:cTn id="10" fill="hold"/>
                                        <p:tgtEl>
                                          <p:spTgt spid="8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1" grpId="3" fill="hold">
                                  <p:stCondLst>
                                    <p:cond delay="0"/>
                                  </p:stCondLst>
                                  <p:iterate type="el" backwards="0">
                                    <p:tmAbs val="0"/>
                                  </p:iterate>
                                  <p:childTnLst>
                                    <p:set>
                                      <p:cBhvr>
                                        <p:cTn id="14" fill="hold"/>
                                        <p:tgtEl>
                                          <p:spTgt spid="8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nodeType="clickEffect" presetClass="entr" presetSubtype="0" presetID="1" grpId="4" fill="hold">
                                  <p:stCondLst>
                                    <p:cond delay="0"/>
                                  </p:stCondLst>
                                  <p:iterate type="el" backwards="0">
                                    <p:tmAbs val="0"/>
                                  </p:iterate>
                                  <p:childTnLst>
                                    <p:set>
                                      <p:cBhvr>
                                        <p:cTn id="18" fill="hold"/>
                                        <p:tgtEl>
                                          <p:spTgt spid="9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nodeType="clickEffect" presetClass="entr" presetSubtype="0" presetID="1" grpId="5" fill="hold">
                                  <p:stCondLst>
                                    <p:cond delay="0"/>
                                  </p:stCondLst>
                                  <p:iterate type="el" backwards="0">
                                    <p:tmAbs val="0"/>
                                  </p:iterate>
                                  <p:childTnLst>
                                    <p:set>
                                      <p:cBhvr>
                                        <p:cTn id="22" fill="hold"/>
                                        <p:tgtEl>
                                          <p:spTgt spid="9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nodeType="clickEffect" presetClass="entr" presetSubtype="0" presetID="1" grpId="6" fill="hold">
                                  <p:stCondLst>
                                    <p:cond delay="0"/>
                                  </p:stCondLst>
                                  <p:iterate type="el" backwards="0">
                                    <p:tmAbs val="0"/>
                                  </p:iterate>
                                  <p:childTnLst>
                                    <p:set>
                                      <p:cBhvr>
                                        <p:cTn id="26" fill="hold"/>
                                        <p:tgtEl>
                                          <p:spTgt spid="10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nodeType="clickEffect" presetClass="entr" presetSubtype="0" presetID="1" grpId="7" fill="hold">
                                  <p:stCondLst>
                                    <p:cond delay="0"/>
                                  </p:stCondLst>
                                  <p:iterate type="el" backwards="0">
                                    <p:tmAbs val="0"/>
                                  </p:iterate>
                                  <p:childTnLst>
                                    <p:set>
                                      <p:cBhvr>
                                        <p:cTn id="30" fill="hold"/>
                                        <p:tgtEl>
                                          <p:spTgt spid="10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0" grpId="1"/>
      <p:bldP build="whole" bldLvl="1" animBg="1" rev="0" advAuto="0" spid="83" grpId="2"/>
      <p:bldP build="whole" bldLvl="1" animBg="1" rev="0" advAuto="0" spid="91" grpId="4"/>
      <p:bldP build="whole" bldLvl="1" animBg="1" rev="0" advAuto="0" spid="101" grpId="6"/>
      <p:bldP build="whole" bldLvl="1" animBg="1" rev="0" advAuto="0" spid="106" grpId="7"/>
      <p:bldP build="whole" bldLvl="1" animBg="1" rev="0" advAuto="0" spid="86" grpId="3"/>
      <p:bldP build="whole" bldLvl="1" animBg="1" rev="0" advAuto="0" spid="96" grpId="5"/>
    </p:bldLst>
  </p:timing>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